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9"/>
  </p:notesMasterIdLst>
  <p:handoutMasterIdLst>
    <p:handoutMasterId r:id="rId20"/>
  </p:handoutMasterIdLst>
  <p:sldIdLst>
    <p:sldId id="257" r:id="rId2"/>
    <p:sldId id="256" r:id="rId3"/>
    <p:sldId id="258" r:id="rId4"/>
    <p:sldId id="259" r:id="rId5"/>
    <p:sldId id="261" r:id="rId6"/>
    <p:sldId id="262" r:id="rId7"/>
    <p:sldId id="266" r:id="rId8"/>
    <p:sldId id="265" r:id="rId9"/>
    <p:sldId id="272" r:id="rId10"/>
    <p:sldId id="273" r:id="rId11"/>
    <p:sldId id="263" r:id="rId12"/>
    <p:sldId id="264" r:id="rId13"/>
    <p:sldId id="271" r:id="rId14"/>
    <p:sldId id="267" r:id="rId15"/>
    <p:sldId id="269" r:id="rId16"/>
    <p:sldId id="275" r:id="rId17"/>
    <p:sldId id="270" r:id="rId18"/>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2F5701A0-9831-46B9-914C-67DA3DFEBAAF}" type="datetimeFigureOut">
              <a:rPr lang="tr-TR" smtClean="0"/>
              <a:t>06.04.2017</a:t>
            </a:fld>
            <a:endParaRPr lang="tr-TR"/>
          </a:p>
        </p:txBody>
      </p:sp>
      <p:sp>
        <p:nvSpPr>
          <p:cNvPr id="4" name="Altbilgi Yer Tutucusu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91530A7-7693-4945-826D-D6987F8D1336}" type="slidenum">
              <a:rPr lang="tr-TR" smtClean="0"/>
              <a:t>‹#›</a:t>
            </a:fld>
            <a:endParaRPr lang="tr-TR"/>
          </a:p>
        </p:txBody>
      </p:sp>
    </p:spTree>
    <p:extLst>
      <p:ext uri="{BB962C8B-B14F-4D97-AF65-F5344CB8AC3E}">
        <p14:creationId xmlns:p14="http://schemas.microsoft.com/office/powerpoint/2010/main" val="406426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048BB45-F199-44AC-8093-2EE6F8D0FDEA}" type="datetimeFigureOut">
              <a:rPr lang="tr-TR" smtClean="0"/>
              <a:t>06.04.2017</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C14325E-175E-4997-B95E-AD5F5297A4D5}" type="slidenum">
              <a:rPr lang="tr-TR" smtClean="0"/>
              <a:t>‹#›</a:t>
            </a:fld>
            <a:endParaRPr lang="tr-TR"/>
          </a:p>
        </p:txBody>
      </p:sp>
    </p:spTree>
    <p:extLst>
      <p:ext uri="{BB962C8B-B14F-4D97-AF65-F5344CB8AC3E}">
        <p14:creationId xmlns:p14="http://schemas.microsoft.com/office/powerpoint/2010/main" val="1762844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C14325E-175E-4997-B95E-AD5F5297A4D5}" type="slidenum">
              <a:rPr lang="tr-TR" smtClean="0"/>
              <a:t>1</a:t>
            </a:fld>
            <a:endParaRPr lang="tr-TR"/>
          </a:p>
        </p:txBody>
      </p:sp>
    </p:spTree>
    <p:extLst>
      <p:ext uri="{BB962C8B-B14F-4D97-AF65-F5344CB8AC3E}">
        <p14:creationId xmlns:p14="http://schemas.microsoft.com/office/powerpoint/2010/main" val="209350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14325E-175E-4997-B95E-AD5F5297A4D5}" type="slidenum">
              <a:rPr lang="tr-TR" smtClean="0"/>
              <a:t>16</a:t>
            </a:fld>
            <a:endParaRPr lang="tr-TR"/>
          </a:p>
        </p:txBody>
      </p:sp>
    </p:spTree>
    <p:extLst>
      <p:ext uri="{BB962C8B-B14F-4D97-AF65-F5344CB8AC3E}">
        <p14:creationId xmlns:p14="http://schemas.microsoft.com/office/powerpoint/2010/main" val="785224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61313A6-7798-402F-B7FD-6FA0F7513794}" type="datetime1">
              <a:rPr lang="tr-TR" smtClean="0"/>
              <a:t>06.04.2017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70575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D1EDF36-E64F-48CB-BE5A-6470048F8F76}" type="datetime1">
              <a:rPr lang="tr-TR" smtClean="0"/>
              <a:t>06.04.2017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013339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27121F-95C3-4CA3-82D5-3D5C7C8A0391}" type="datetime1">
              <a:rPr lang="tr-TR" smtClean="0"/>
              <a:t>06.04.2017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9334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F449B-F75D-4495-B4F7-0832525BBE18}" type="datetime1">
              <a:rPr lang="tr-TR" smtClean="0"/>
              <a:t>06.04.2017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4035519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305084-CB3B-4FFE-8BD4-62962294ECF5}" type="datetime1">
              <a:rPr lang="tr-TR" smtClean="0"/>
              <a:t>06.04.2017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4991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D4E38F-05B6-4F10-9BBE-33B6C57EAD76}" type="datetime1">
              <a:rPr lang="tr-TR" smtClean="0"/>
              <a:t>06.04.2017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174261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180019C-6846-493E-A5DA-F9C05FF82FE6}" type="datetime1">
              <a:rPr lang="tr-TR" smtClean="0"/>
              <a:t>06.04.2017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4059116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0FBF96-D463-4D09-9498-75AA6873E280}" type="datetime1">
              <a:rPr lang="tr-TR" smtClean="0"/>
              <a:t>06.04.2017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232729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9C7AD0D-D8E9-4FF5-AF89-89CB9A84D518}" type="datetime1">
              <a:rPr lang="tr-TR" smtClean="0"/>
              <a:t>06.04.2017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416984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344ABB1-B407-4682-AD4D-29399D9BA7DA}" type="datetime1">
              <a:rPr lang="tr-TR" smtClean="0"/>
              <a:t>06.04.2017</a:t>
            </a:fld>
            <a:endParaRPr lang="tr-TR"/>
          </a:p>
        </p:txBody>
      </p:sp>
      <p:sp>
        <p:nvSpPr>
          <p:cNvPr id="5" name="Footer Placeholder 4"/>
          <p:cNvSpPr>
            <a:spLocks noGrp="1"/>
          </p:cNvSpPr>
          <p:nvPr>
            <p:ph type="ftr" sz="quarter" idx="11"/>
          </p:nvPr>
        </p:nvSpPr>
        <p:spPr/>
        <p:txBody>
          <a:bodyPr/>
          <a:lstStyle/>
          <a:p>
            <a:r>
              <a:rPr lang="tr-TR" smtClean="0"/>
              <a:t>YTU Avrupa Birliği Ofisi</a:t>
            </a:r>
            <a:endParaRPr lang="tr-TR"/>
          </a:p>
        </p:txBody>
      </p:sp>
      <p:sp>
        <p:nvSpPr>
          <p:cNvPr id="6" name="Slide Number Placeholder 5"/>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154794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A981FE5-A87C-4581-8D84-B518E6809055}" type="datetime1">
              <a:rPr lang="tr-TR" smtClean="0"/>
              <a:t>06.04.2017</a:t>
            </a:fld>
            <a:endParaRPr lang="tr-TR"/>
          </a:p>
        </p:txBody>
      </p:sp>
      <p:sp>
        <p:nvSpPr>
          <p:cNvPr id="6" name="Footer Placeholder 5"/>
          <p:cNvSpPr>
            <a:spLocks noGrp="1"/>
          </p:cNvSpPr>
          <p:nvPr>
            <p:ph type="ftr" sz="quarter" idx="11"/>
          </p:nvPr>
        </p:nvSpPr>
        <p:spPr/>
        <p:txBody>
          <a:bodyPr/>
          <a:lstStyle/>
          <a:p>
            <a:r>
              <a:rPr lang="tr-TR" smtClean="0"/>
              <a:t>YTU Avrupa Birliği Ofisi</a:t>
            </a:r>
            <a:endParaRPr lang="tr-TR"/>
          </a:p>
        </p:txBody>
      </p:sp>
      <p:sp>
        <p:nvSpPr>
          <p:cNvPr id="7" name="Slide Number Placeholder 6"/>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854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04063FA-FB39-4B65-A71A-5609604440A2}" type="datetime1">
              <a:rPr lang="tr-TR" smtClean="0"/>
              <a:t>06.04.2017</a:t>
            </a:fld>
            <a:endParaRPr lang="tr-TR"/>
          </a:p>
        </p:txBody>
      </p:sp>
      <p:sp>
        <p:nvSpPr>
          <p:cNvPr id="8" name="Footer Placeholder 7"/>
          <p:cNvSpPr>
            <a:spLocks noGrp="1"/>
          </p:cNvSpPr>
          <p:nvPr>
            <p:ph type="ftr" sz="quarter" idx="11"/>
          </p:nvPr>
        </p:nvSpPr>
        <p:spPr/>
        <p:txBody>
          <a:bodyPr/>
          <a:lstStyle/>
          <a:p>
            <a:r>
              <a:rPr lang="tr-TR" smtClean="0"/>
              <a:t>YTU Avrupa Birliği Ofisi</a:t>
            </a:r>
            <a:endParaRPr lang="tr-TR"/>
          </a:p>
        </p:txBody>
      </p:sp>
      <p:sp>
        <p:nvSpPr>
          <p:cNvPr id="9" name="Slide Number Placeholder 8"/>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06984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751E2D3-C4F2-4CC1-9CA2-A15061CCB765}" type="datetime1">
              <a:rPr lang="tr-TR" smtClean="0"/>
              <a:t>06.04.2017</a:t>
            </a:fld>
            <a:endParaRPr lang="tr-TR"/>
          </a:p>
        </p:txBody>
      </p:sp>
      <p:sp>
        <p:nvSpPr>
          <p:cNvPr id="4" name="Footer Placeholder 3"/>
          <p:cNvSpPr>
            <a:spLocks noGrp="1"/>
          </p:cNvSpPr>
          <p:nvPr>
            <p:ph type="ftr" sz="quarter" idx="11"/>
          </p:nvPr>
        </p:nvSpPr>
        <p:spPr/>
        <p:txBody>
          <a:bodyPr/>
          <a:lstStyle/>
          <a:p>
            <a:r>
              <a:rPr lang="tr-TR" smtClean="0"/>
              <a:t>YTU Avrupa Birliği Ofisi</a:t>
            </a:r>
            <a:endParaRPr lang="tr-TR"/>
          </a:p>
        </p:txBody>
      </p:sp>
      <p:sp>
        <p:nvSpPr>
          <p:cNvPr id="5" name="Slide Number Placeholder 4"/>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162327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80DEB-6EB5-456D-B48E-A63B35B2B121}" type="datetime1">
              <a:rPr lang="tr-TR" smtClean="0"/>
              <a:t>06.04.2017</a:t>
            </a:fld>
            <a:endParaRPr lang="tr-TR"/>
          </a:p>
        </p:txBody>
      </p:sp>
      <p:sp>
        <p:nvSpPr>
          <p:cNvPr id="3" name="Footer Placeholder 2"/>
          <p:cNvSpPr>
            <a:spLocks noGrp="1"/>
          </p:cNvSpPr>
          <p:nvPr>
            <p:ph type="ftr" sz="quarter" idx="11"/>
          </p:nvPr>
        </p:nvSpPr>
        <p:spPr/>
        <p:txBody>
          <a:bodyPr/>
          <a:lstStyle/>
          <a:p>
            <a:r>
              <a:rPr lang="tr-TR" smtClean="0"/>
              <a:t>YTU Avrupa Birliği Ofisi</a:t>
            </a:r>
            <a:endParaRPr lang="tr-TR"/>
          </a:p>
        </p:txBody>
      </p:sp>
      <p:sp>
        <p:nvSpPr>
          <p:cNvPr id="4" name="Slide Number Placeholder 3"/>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951072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59DF98C-DECD-403D-9684-2C1F90E53774}" type="datetime1">
              <a:rPr lang="tr-TR" smtClean="0"/>
              <a:t>06.04.2017</a:t>
            </a:fld>
            <a:endParaRPr lang="tr-TR"/>
          </a:p>
        </p:txBody>
      </p:sp>
      <p:sp>
        <p:nvSpPr>
          <p:cNvPr id="6" name="Footer Placeholder 5"/>
          <p:cNvSpPr>
            <a:spLocks noGrp="1"/>
          </p:cNvSpPr>
          <p:nvPr>
            <p:ph type="ftr" sz="quarter" idx="11"/>
          </p:nvPr>
        </p:nvSpPr>
        <p:spPr/>
        <p:txBody>
          <a:bodyPr/>
          <a:lstStyle/>
          <a:p>
            <a:r>
              <a:rPr lang="tr-TR" smtClean="0"/>
              <a:t>YTU Avrupa Birliği Ofisi</a:t>
            </a:r>
            <a:endParaRPr lang="tr-TR"/>
          </a:p>
        </p:txBody>
      </p:sp>
      <p:sp>
        <p:nvSpPr>
          <p:cNvPr id="7" name="Slide Number Placeholder 6"/>
          <p:cNvSpPr>
            <a:spLocks noGrp="1"/>
          </p:cNvSpPr>
          <p:nvPr>
            <p:ph type="sldNum" sz="quarter" idx="12"/>
          </p:nvPr>
        </p:nvSpPr>
        <p:spPr/>
        <p:txBody>
          <a:bodyPr/>
          <a:lstStyle/>
          <a:p>
            <a:fld id="{C660B34E-BCC5-45D8-9C5D-D5BEB3264A01}" type="slidenum">
              <a:rPr lang="tr-TR" smtClean="0"/>
              <a:t>‹#›</a:t>
            </a:fld>
            <a:endParaRPr lang="tr-TR"/>
          </a:p>
        </p:txBody>
      </p:sp>
    </p:spTree>
    <p:extLst>
      <p:ext uri="{BB962C8B-B14F-4D97-AF65-F5344CB8AC3E}">
        <p14:creationId xmlns:p14="http://schemas.microsoft.com/office/powerpoint/2010/main" val="317984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r>
              <a:rPr lang="tr-TR" smtClean="0"/>
              <a:t>YTU Avrupa Birliği Ofisi</a:t>
            </a:r>
            <a:endParaRPr lang="tr-TR"/>
          </a:p>
        </p:txBody>
      </p:sp>
      <p:sp>
        <p:nvSpPr>
          <p:cNvPr id="7" name="Slide Number Placeholder 6"/>
          <p:cNvSpPr>
            <a:spLocks noGrp="1"/>
          </p:cNvSpPr>
          <p:nvPr>
            <p:ph type="sldNum" sz="quarter" idx="12"/>
          </p:nvPr>
        </p:nvSpPr>
        <p:spPr/>
        <p:txBody>
          <a:bodyPr/>
          <a:lstStyle/>
          <a:p>
            <a:fld id="{C660B34E-BCC5-45D8-9C5D-D5BEB3264A01}" type="slidenum">
              <a:rPr lang="tr-TR" smtClean="0"/>
              <a:t>‹#›</a:t>
            </a:fld>
            <a:endParaRPr lang="tr-TR"/>
          </a:p>
        </p:txBody>
      </p:sp>
      <p:sp>
        <p:nvSpPr>
          <p:cNvPr id="5" name="Date Placeholder 4"/>
          <p:cNvSpPr>
            <a:spLocks noGrp="1"/>
          </p:cNvSpPr>
          <p:nvPr>
            <p:ph type="dt" sz="half" idx="10"/>
          </p:nvPr>
        </p:nvSpPr>
        <p:spPr/>
        <p:txBody>
          <a:bodyPr/>
          <a:lstStyle/>
          <a:p>
            <a:fld id="{3F77CC02-7F1B-4E71-A52D-393AD15EE91C}" type="datetime1">
              <a:rPr lang="tr-TR" smtClean="0"/>
              <a:t>06.04.2017</a:t>
            </a:fld>
            <a:endParaRPr lang="tr-TR"/>
          </a:p>
        </p:txBody>
      </p:sp>
    </p:spTree>
    <p:extLst>
      <p:ext uri="{BB962C8B-B14F-4D97-AF65-F5344CB8AC3E}">
        <p14:creationId xmlns:p14="http://schemas.microsoft.com/office/powerpoint/2010/main" val="1274178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82CC1C-2097-43CF-87E3-6FFE40414A78}" type="datetime1">
              <a:rPr lang="tr-TR" smtClean="0"/>
              <a:t>06.04.2017</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YTU Avrupa Birliği Ofisi</a:t>
            </a:r>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60B34E-BCC5-45D8-9C5D-D5BEB3264A01}" type="slidenum">
              <a:rPr lang="tr-TR" smtClean="0"/>
              <a:t>‹#›</a:t>
            </a:fld>
            <a:endParaRPr lang="tr-TR"/>
          </a:p>
        </p:txBody>
      </p:sp>
    </p:spTree>
    <p:extLst>
      <p:ext uri="{BB962C8B-B14F-4D97-AF65-F5344CB8AC3E}">
        <p14:creationId xmlns:p14="http://schemas.microsoft.com/office/powerpoint/2010/main" val="413767630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u.yildiz.edu.t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u.yildiz.edu.tr/" TargetMode="External"/><Relationship Id="rId2" Type="http://schemas.openxmlformats.org/officeDocument/2006/relationships/hyperlink" Target="http://www.kalite.yildiz.edu.tr/login/sys/admin/subPages/img/FR-0083-Giden%20%C3%96%C4%9Frenci%20Denetim%20Formu_Gidi%C5%9F.doc"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6819" y="3378925"/>
            <a:ext cx="8596668" cy="2351314"/>
          </a:xfrm>
        </p:spPr>
        <p:txBody>
          <a:bodyPr>
            <a:normAutofit/>
          </a:bodyPr>
          <a:lstStyle/>
          <a:p>
            <a:r>
              <a:rPr lang="tr-TR" dirty="0" smtClean="0">
                <a:solidFill>
                  <a:schemeClr val="accent2"/>
                </a:solidFill>
              </a:rPr>
              <a:t>ERASMUS+ ÖĞRENCİ HAREKETLİLİĞİ</a:t>
            </a:r>
            <a:br>
              <a:rPr lang="tr-TR" dirty="0" smtClean="0">
                <a:solidFill>
                  <a:schemeClr val="accent2"/>
                </a:solidFill>
              </a:rPr>
            </a:br>
            <a:r>
              <a:rPr lang="tr-TR" dirty="0" smtClean="0">
                <a:solidFill>
                  <a:schemeClr val="accent2"/>
                </a:solidFill>
              </a:rPr>
              <a:t>Öğrenim Faaliyeti</a:t>
            </a:r>
            <a:br>
              <a:rPr lang="tr-TR" dirty="0" smtClean="0">
                <a:solidFill>
                  <a:schemeClr val="accent2"/>
                </a:solidFill>
              </a:rPr>
            </a:br>
            <a:r>
              <a:rPr lang="tr-TR" dirty="0" smtClean="0">
                <a:solidFill>
                  <a:schemeClr val="accent2"/>
                </a:solidFill>
              </a:rPr>
              <a:t>Yararlanıcı Bilgilendirme Sunumu</a:t>
            </a:r>
            <a:br>
              <a:rPr lang="tr-TR" dirty="0" smtClean="0">
                <a:solidFill>
                  <a:schemeClr val="accent2"/>
                </a:solidFill>
              </a:rPr>
            </a:br>
            <a:r>
              <a:rPr lang="tr-TR" dirty="0" smtClean="0">
                <a:solidFill>
                  <a:schemeClr val="accent2"/>
                </a:solidFill>
              </a:rPr>
              <a:t>6 Nisan 2017</a:t>
            </a:r>
            <a:endParaRPr lang="tr-TR" dirty="0">
              <a:solidFill>
                <a:schemeClr val="accent2"/>
              </a:solidFill>
            </a:endParaRPr>
          </a:p>
        </p:txBody>
      </p:sp>
      <p:sp>
        <p:nvSpPr>
          <p:cNvPr id="5" name="Unvan 1"/>
          <p:cNvSpPr txBox="1">
            <a:spLocks/>
          </p:cNvSpPr>
          <p:nvPr/>
        </p:nvSpPr>
        <p:spPr>
          <a:xfrm>
            <a:off x="2281644" y="67867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solidFill>
                  <a:schemeClr val="accent2"/>
                </a:solidFill>
              </a:rPr>
              <a:t>YILDIZ TEKNİK ÜNİVERSİTESİ</a:t>
            </a:r>
          </a:p>
          <a:p>
            <a:r>
              <a:rPr lang="tr-TR" b="1" dirty="0" smtClean="0">
                <a:solidFill>
                  <a:schemeClr val="accent2"/>
                </a:solidFill>
              </a:rPr>
              <a:t>AVRUPA BİRLİĞİ OFİSİ</a:t>
            </a:r>
            <a:endParaRPr lang="tr-TR" b="1" dirty="0">
              <a:solidFill>
                <a:schemeClr val="accent2"/>
              </a:solidFill>
            </a:endParaRPr>
          </a:p>
        </p:txBody>
      </p:sp>
      <p:pic>
        <p:nvPicPr>
          <p:cNvPr id="1026" name="Picture 2" descr="https://upload.wikimedia.org/wikipedia/tr/3/31/Y%C4%B1ld%C4%B1z_Teknik_%C3%9Cniversitesi_Logo.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7588" y="539930"/>
            <a:ext cx="1414056" cy="1400903"/>
          </a:xfrm>
          <a:prstGeom prst="rect">
            <a:avLst/>
          </a:prstGeom>
          <a:noFill/>
          <a:extLst>
            <a:ext uri="{909E8E84-426E-40DD-AFC4-6F175D3DCCD1}">
              <a14:hiddenFill xmlns:a14="http://schemas.microsoft.com/office/drawing/2010/main">
                <a:solidFill>
                  <a:srgbClr val="FFFFFF"/>
                </a:solidFill>
              </a14:hiddenFill>
            </a:ext>
          </a:extLst>
        </p:spPr>
      </p:pic>
      <p:sp>
        <p:nvSpPr>
          <p:cNvPr id="6" name="Altbilgi Yer Tutucusu 5"/>
          <p:cNvSpPr>
            <a:spLocks noGrp="1"/>
          </p:cNvSpPr>
          <p:nvPr>
            <p:ph type="ftr" sz="quarter" idx="11"/>
          </p:nvPr>
        </p:nvSpPr>
        <p:spPr>
          <a:xfrm>
            <a:off x="867588" y="6093845"/>
            <a:ext cx="6297612" cy="365125"/>
          </a:xfrm>
        </p:spPr>
        <p:txBody>
          <a:bodyPr/>
          <a:lstStyle/>
          <a:p>
            <a:r>
              <a:rPr lang="tr-TR" dirty="0" smtClean="0"/>
              <a:t>YTU Avrupa Birliği Ofisi</a:t>
            </a:r>
            <a:endParaRPr lang="tr-TR" dirty="0"/>
          </a:p>
        </p:txBody>
      </p:sp>
      <p:grpSp>
        <p:nvGrpSpPr>
          <p:cNvPr id="11" name="Grup 10"/>
          <p:cNvGrpSpPr/>
          <p:nvPr/>
        </p:nvGrpSpPr>
        <p:grpSpPr>
          <a:xfrm>
            <a:off x="5794277" y="5739041"/>
            <a:ext cx="6239091" cy="1065019"/>
            <a:chOff x="5794277" y="5739041"/>
            <a:chExt cx="6239091" cy="1065019"/>
          </a:xfrm>
        </p:grpSpPr>
        <p:pic>
          <p:nvPicPr>
            <p:cNvPr id="12" name="Resim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4277" y="5739041"/>
              <a:ext cx="1206348" cy="1065019"/>
            </a:xfrm>
            <a:prstGeom prst="rect">
              <a:avLst/>
            </a:prstGeom>
          </p:spPr>
        </p:pic>
        <p:pic>
          <p:nvPicPr>
            <p:cNvPr id="13" name="Resi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0814" y="5956662"/>
              <a:ext cx="2692554" cy="769105"/>
            </a:xfrm>
            <a:prstGeom prst="rect">
              <a:avLst/>
            </a:prstGeom>
          </p:spPr>
        </p:pic>
        <p:pic>
          <p:nvPicPr>
            <p:cNvPr id="14" name="Resim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58793" y="5794339"/>
              <a:ext cx="1817695" cy="958849"/>
            </a:xfrm>
            <a:prstGeom prst="rect">
              <a:avLst/>
            </a:prstGeom>
          </p:spPr>
        </p:pic>
      </p:grpSp>
    </p:spTree>
    <p:extLst>
      <p:ext uri="{BB962C8B-B14F-4D97-AF65-F5344CB8AC3E}">
        <p14:creationId xmlns:p14="http://schemas.microsoft.com/office/powerpoint/2010/main" val="2195119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352109"/>
            <a:ext cx="8596668" cy="1320800"/>
          </a:xfrm>
        </p:spPr>
        <p:txBody>
          <a:bodyPr/>
          <a:lstStyle/>
          <a:p>
            <a:r>
              <a:rPr lang="tr-TR" dirty="0"/>
              <a:t>Faaliyet öncesi hazırlıklar</a:t>
            </a:r>
            <a:br>
              <a:rPr lang="tr-TR" dirty="0"/>
            </a:br>
            <a:r>
              <a:rPr lang="tr-TR" dirty="0" smtClean="0"/>
              <a:t>OLS- İçerik</a:t>
            </a:r>
            <a:endParaRPr lang="tr-TR" dirty="0"/>
          </a:p>
        </p:txBody>
      </p:sp>
      <p:sp>
        <p:nvSpPr>
          <p:cNvPr id="3" name="İçerik Yer Tutucusu 2"/>
          <p:cNvSpPr>
            <a:spLocks noGrp="1"/>
          </p:cNvSpPr>
          <p:nvPr>
            <p:ph idx="1"/>
          </p:nvPr>
        </p:nvSpPr>
        <p:spPr>
          <a:xfrm>
            <a:off x="677333" y="1672909"/>
            <a:ext cx="8762757" cy="4214085"/>
          </a:xfrm>
        </p:spPr>
        <p:txBody>
          <a:bodyPr>
            <a:normAutofit fontScale="92500" lnSpcReduction="10000"/>
          </a:bodyPr>
          <a:lstStyle/>
          <a:p>
            <a:pPr lvl="0"/>
            <a:r>
              <a:rPr lang="tr-TR" dirty="0" smtClean="0"/>
              <a:t>OLS, </a:t>
            </a:r>
            <a:r>
              <a:rPr lang="en-US" dirty="0"/>
              <a:t>German, English, Spanish, French, Italian and </a:t>
            </a:r>
            <a:r>
              <a:rPr lang="en-US" dirty="0" smtClean="0"/>
              <a:t>Dutch</a:t>
            </a:r>
            <a:r>
              <a:rPr lang="tr-TR" dirty="0" smtClean="0"/>
              <a:t> dilleri olmak üzere toplam 6 dilde uygulanabilmektedir.</a:t>
            </a:r>
          </a:p>
          <a:p>
            <a:pPr lvl="0"/>
            <a:r>
              <a:rPr lang="tr-TR" dirty="0" smtClean="0"/>
              <a:t>OLS </a:t>
            </a:r>
            <a:r>
              <a:rPr lang="tr-TR" dirty="0"/>
              <a:t>Sınavı 5 bölümde 70 sorudan oluşmaktadır.</a:t>
            </a:r>
          </a:p>
          <a:p>
            <a:pPr marL="0" lvl="0" indent="0">
              <a:buNone/>
            </a:pPr>
            <a:r>
              <a:rPr lang="tr-TR" dirty="0" smtClean="0"/>
              <a:t>	* </a:t>
            </a:r>
            <a:r>
              <a:rPr lang="tr-TR" dirty="0" err="1" smtClean="0"/>
              <a:t>Grammar</a:t>
            </a:r>
            <a:r>
              <a:rPr lang="tr-TR" dirty="0" smtClean="0"/>
              <a:t>(20 </a:t>
            </a:r>
            <a:r>
              <a:rPr lang="tr-TR" dirty="0"/>
              <a:t>Soru)</a:t>
            </a:r>
          </a:p>
          <a:p>
            <a:pPr marL="0" lvl="0" indent="0">
              <a:buNone/>
            </a:pPr>
            <a:r>
              <a:rPr lang="tr-TR" dirty="0" smtClean="0"/>
              <a:t>	* </a:t>
            </a:r>
            <a:r>
              <a:rPr lang="tr-TR" dirty="0" err="1" smtClean="0"/>
              <a:t>Vocabulary</a:t>
            </a:r>
            <a:r>
              <a:rPr lang="tr-TR" dirty="0" smtClean="0"/>
              <a:t>(15 </a:t>
            </a:r>
            <a:r>
              <a:rPr lang="tr-TR" dirty="0"/>
              <a:t>Soru)</a:t>
            </a:r>
          </a:p>
          <a:p>
            <a:pPr marL="0" lvl="0" indent="0">
              <a:buNone/>
            </a:pPr>
            <a:r>
              <a:rPr lang="tr-TR" dirty="0" smtClean="0"/>
              <a:t>	* </a:t>
            </a:r>
            <a:r>
              <a:rPr lang="tr-TR" dirty="0" err="1" smtClean="0"/>
              <a:t>Key</a:t>
            </a:r>
            <a:r>
              <a:rPr lang="tr-TR" dirty="0" smtClean="0"/>
              <a:t> </a:t>
            </a:r>
            <a:r>
              <a:rPr lang="tr-TR" dirty="0" err="1"/>
              <a:t>Communicative</a:t>
            </a:r>
            <a:r>
              <a:rPr lang="tr-TR" dirty="0"/>
              <a:t> </a:t>
            </a:r>
            <a:r>
              <a:rPr lang="tr-TR" dirty="0" err="1"/>
              <a:t>Phrases</a:t>
            </a:r>
            <a:r>
              <a:rPr lang="tr-TR" dirty="0"/>
              <a:t>(15 Soru)</a:t>
            </a:r>
          </a:p>
          <a:p>
            <a:pPr marL="0" lvl="0" indent="0">
              <a:buNone/>
            </a:pPr>
            <a:r>
              <a:rPr lang="tr-TR" dirty="0" smtClean="0"/>
              <a:t>	* </a:t>
            </a:r>
            <a:r>
              <a:rPr lang="tr-TR" dirty="0" err="1" smtClean="0"/>
              <a:t>Listening</a:t>
            </a:r>
            <a:r>
              <a:rPr lang="tr-TR" dirty="0" smtClean="0"/>
              <a:t>(10 </a:t>
            </a:r>
            <a:r>
              <a:rPr lang="tr-TR" dirty="0"/>
              <a:t>Soru)</a:t>
            </a:r>
          </a:p>
          <a:p>
            <a:pPr marL="0" lvl="0" indent="0">
              <a:buNone/>
            </a:pPr>
            <a:r>
              <a:rPr lang="tr-TR" dirty="0" smtClean="0"/>
              <a:t>	* </a:t>
            </a:r>
            <a:r>
              <a:rPr lang="tr-TR" dirty="0" err="1" smtClean="0"/>
              <a:t>Written</a:t>
            </a:r>
            <a:r>
              <a:rPr lang="tr-TR" dirty="0" smtClean="0"/>
              <a:t> </a:t>
            </a:r>
            <a:r>
              <a:rPr lang="tr-TR" dirty="0" err="1"/>
              <a:t>comprehension</a:t>
            </a:r>
            <a:r>
              <a:rPr lang="tr-TR" dirty="0"/>
              <a:t>(10 Soru</a:t>
            </a:r>
            <a:r>
              <a:rPr lang="tr-TR" dirty="0" smtClean="0"/>
              <a:t>)</a:t>
            </a:r>
            <a:endParaRPr lang="tr-TR" dirty="0"/>
          </a:p>
          <a:p>
            <a:pPr lvl="0"/>
            <a:r>
              <a:rPr lang="tr-TR" dirty="0"/>
              <a:t>OLS sınavı yaklaşık olarak 50-60 dakika </a:t>
            </a:r>
            <a:r>
              <a:rPr lang="tr-TR" dirty="0" smtClean="0"/>
              <a:t>sürmektedir.</a:t>
            </a:r>
          </a:p>
          <a:p>
            <a:pPr lvl="0"/>
            <a:r>
              <a:rPr lang="tr-TR" dirty="0" smtClean="0"/>
              <a:t>Sınavı </a:t>
            </a:r>
            <a:r>
              <a:rPr lang="tr-TR" dirty="0"/>
              <a:t>yapabilmek için </a:t>
            </a:r>
            <a:r>
              <a:rPr lang="tr-TR" dirty="0" smtClean="0"/>
              <a:t>internet erişimi </a:t>
            </a:r>
            <a:r>
              <a:rPr lang="tr-TR" dirty="0"/>
              <a:t>gerekmektedir. </a:t>
            </a:r>
            <a:endParaRPr lang="tr-TR" dirty="0" smtClean="0"/>
          </a:p>
          <a:p>
            <a:pPr lvl="0"/>
            <a:r>
              <a:rPr lang="tr-TR" dirty="0" smtClean="0"/>
              <a:t>Sınav </a:t>
            </a:r>
            <a:r>
              <a:rPr lang="tr-TR" dirty="0"/>
              <a:t>sadece seviye tespit etmeye yönelik olup; Erasmus başarınıza etki </a:t>
            </a:r>
            <a:r>
              <a:rPr lang="tr-TR" dirty="0" smtClean="0"/>
              <a:t>etmez.</a:t>
            </a:r>
          </a:p>
          <a:p>
            <a:pPr lvl="0"/>
            <a:r>
              <a:rPr lang="tr-TR" dirty="0" smtClean="0"/>
              <a:t>Her </a:t>
            </a:r>
            <a:r>
              <a:rPr lang="tr-TR" dirty="0"/>
              <a:t>hangi bir yerde kayıt </a:t>
            </a:r>
            <a:r>
              <a:rPr lang="tr-TR" dirty="0" smtClean="0"/>
              <a:t>yapılıp (</a:t>
            </a:r>
            <a:r>
              <a:rPr lang="tr-TR" dirty="0" err="1"/>
              <a:t>Save</a:t>
            </a:r>
            <a:r>
              <a:rPr lang="tr-TR" dirty="0"/>
              <a:t>) daha sonra devam edilebilmektedir.</a:t>
            </a:r>
          </a:p>
          <a:p>
            <a:pPr lvl="0"/>
            <a:endParaRPr lang="tr-TR" dirty="0"/>
          </a:p>
          <a:p>
            <a:endParaRPr lang="tr-TR" dirty="0"/>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1912920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Pasaport-vize</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Misafir </a:t>
            </a:r>
            <a:r>
              <a:rPr lang="tr-TR" dirty="0"/>
              <a:t>olunacak ülke konsolosluk web sayfası incelenerek vize gereklilikleri öğrenilmelidir. </a:t>
            </a:r>
          </a:p>
          <a:p>
            <a:r>
              <a:rPr lang="tr-TR" dirty="0"/>
              <a:t>Emniyet Pasaport Birimi web sayfası incelenerek pasaport alma gereklilikleri öğrenilmelidir. </a:t>
            </a:r>
            <a:endParaRPr lang="tr-TR" dirty="0" smtClean="0"/>
          </a:p>
          <a:p>
            <a:r>
              <a:rPr lang="tr-TR" u="sng" dirty="0" smtClean="0"/>
              <a:t>24 yaşın altındaki </a:t>
            </a:r>
            <a:r>
              <a:rPr lang="tr-TR" dirty="0" smtClean="0"/>
              <a:t>yararlanıcılar Emniyet Genel Müdürlüğü’ne öğrenci belgeleri ile giderek Pasaport harcından muaf olarak pasaport başvurusunda bulunabilirler. </a:t>
            </a:r>
            <a:r>
              <a:rPr lang="tr-TR" u="sng" dirty="0" smtClean="0"/>
              <a:t>24 yaş ve üzerindeki</a:t>
            </a:r>
            <a:r>
              <a:rPr lang="tr-TR" dirty="0" smtClean="0"/>
              <a:t> yararlanıcılar için ise, başvurmaları halinde, AB Ofisi tarafından Harç muafiyet yazısı düzenlenecektir. </a:t>
            </a:r>
          </a:p>
          <a:p>
            <a:r>
              <a:rPr lang="tr-TR" dirty="0" smtClean="0"/>
              <a:t>Erasmus+ yararlanıcısı olduğunuzu AB Ofisi’nden alacağınız </a:t>
            </a:r>
            <a:r>
              <a:rPr lang="tr-TR" dirty="0" err="1" smtClean="0"/>
              <a:t>Confirmation</a:t>
            </a:r>
            <a:r>
              <a:rPr lang="tr-TR" dirty="0" smtClean="0"/>
              <a:t> (Teyit) belgesi ile ispatlayabilirsiniz.</a:t>
            </a:r>
          </a:p>
          <a:p>
            <a:r>
              <a:rPr lang="tr-TR" dirty="0" smtClean="0"/>
              <a:t>Vize</a:t>
            </a:r>
            <a:r>
              <a:rPr lang="tr-TR" dirty="0"/>
              <a:t>, pasaport vb. randevularınızı belgelerinizdeki imzalar tamamlandıktan sonra veya tamamlanacağı tarih kesin olduktan sonra alınız. AB Ofisi’nde imzalar en geç üç gün içinde tamamlanmaktadır. </a:t>
            </a:r>
            <a:endParaRPr lang="tr-TR" dirty="0" smtClean="0"/>
          </a:p>
          <a:p>
            <a:r>
              <a:rPr lang="tr-TR" dirty="0" smtClean="0"/>
              <a:t>AB Ofisi pasaport veya vize konusunda danışmanlık hizmeti vermemektedir. </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1212271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Seyahat </a:t>
            </a:r>
            <a:endParaRPr lang="tr-TR" dirty="0"/>
          </a:p>
        </p:txBody>
      </p:sp>
      <p:sp>
        <p:nvSpPr>
          <p:cNvPr id="3" name="İçerik Yer Tutucusu 2"/>
          <p:cNvSpPr>
            <a:spLocks noGrp="1"/>
          </p:cNvSpPr>
          <p:nvPr>
            <p:ph idx="1"/>
          </p:nvPr>
        </p:nvSpPr>
        <p:spPr/>
        <p:txBody>
          <a:bodyPr/>
          <a:lstStyle/>
          <a:p>
            <a:r>
              <a:rPr lang="tr-TR" dirty="0" smtClean="0"/>
              <a:t>Başvurunuz misafir olunacak kurum tarafından kabul edildikten ve vizeniz onaylandıktan sonra seyahat hazırlıklarınıza başlayabilirsiniz. </a:t>
            </a:r>
          </a:p>
          <a:p>
            <a:r>
              <a:rPr lang="tr-TR" dirty="0" smtClean="0"/>
              <a:t>Gideceğiniz ülkenin iklim koşullarını, yaşam standartlarını, hassasiyetlerini  önceden araştırarak buna göre hazırlık yapmanız tavsiye edilmektedir.</a:t>
            </a:r>
          </a:p>
          <a:p>
            <a:endParaRPr lang="tr-TR" dirty="0" smtClean="0"/>
          </a:p>
          <a:p>
            <a:endParaRPr lang="tr-TR" dirty="0" smtClean="0"/>
          </a:p>
          <a:p>
            <a:endParaRPr lang="tr-TR" dirty="0" smtClean="0"/>
          </a:p>
          <a:p>
            <a:endParaRPr lang="tr-TR" dirty="0" smtClean="0"/>
          </a:p>
          <a:p>
            <a:endParaRPr lang="tr-TR" dirty="0"/>
          </a:p>
        </p:txBody>
      </p:sp>
      <p:sp>
        <p:nvSpPr>
          <p:cNvPr id="4" name="Altbilgi Yer Tutucusu 3"/>
          <p:cNvSpPr>
            <a:spLocks noGrp="1"/>
          </p:cNvSpPr>
          <p:nvPr>
            <p:ph type="ftr" sz="quarter" idx="11"/>
          </p:nvPr>
        </p:nvSpPr>
        <p:spPr/>
        <p:txBody>
          <a:bodyPr/>
          <a:lstStyle/>
          <a:p>
            <a:r>
              <a:rPr lang="tr-TR" dirty="0" smtClean="0"/>
              <a:t>YTU Avrupa Birliği Ofisi</a:t>
            </a:r>
            <a:endParaRPr lang="tr-TR" dirty="0"/>
          </a:p>
        </p:txBody>
      </p:sp>
    </p:spTree>
    <p:extLst>
      <p:ext uri="{BB962C8B-B14F-4D97-AF65-F5344CB8AC3E}">
        <p14:creationId xmlns:p14="http://schemas.microsoft.com/office/powerpoint/2010/main" val="2131140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Faaliyet öncesi hazırlıklar</a:t>
            </a:r>
            <a:br>
              <a:rPr lang="tr-TR" dirty="0"/>
            </a:br>
            <a:r>
              <a:rPr lang="tr-TR" dirty="0" smtClean="0"/>
              <a:t>Hibe</a:t>
            </a:r>
            <a:endParaRPr lang="tr-TR" dirty="0"/>
          </a:p>
        </p:txBody>
      </p:sp>
      <p:sp>
        <p:nvSpPr>
          <p:cNvPr id="3" name="İçerik Yer Tutucusu 2"/>
          <p:cNvSpPr>
            <a:spLocks noGrp="1"/>
          </p:cNvSpPr>
          <p:nvPr>
            <p:ph idx="1"/>
          </p:nvPr>
        </p:nvSpPr>
        <p:spPr/>
        <p:txBody>
          <a:bodyPr>
            <a:normAutofit fontScale="92500" lnSpcReduction="20000"/>
          </a:bodyPr>
          <a:lstStyle/>
          <a:p>
            <a:r>
              <a:rPr lang="tr-TR" dirty="0"/>
              <a:t>Hibe almaya hak kazanan yararlanıcıların hibeleri ancak dosya teslimi ve dil sınavını tamamladıktan sonra gerçekleştirilir. </a:t>
            </a:r>
            <a:endParaRPr lang="tr-TR" dirty="0" smtClean="0"/>
          </a:p>
          <a:p>
            <a:r>
              <a:rPr lang="tr-TR" dirty="0" smtClean="0"/>
              <a:t>Yararlanıcılara hibe tahsisini yapabilmek için Türkiye Ulusal Ajansı tarafından üniversitemize ilgili akademik yıl için aktarılacak bütçenin belli olması gerekmekte olup, hak edilen hibe miktarlarını yararlanıcıların hesabına havale edebilmek için de, bütçenin fiziki olarak üniversitemizin hesabına aktarılması gerekmektedir. Hibe tahsisi ve ödeme tarihi ile ilgili olarak anlamlı bir istatistik bulunmadığından, AB Ofisi olarak bir öngörüde bulunamamaktayız.</a:t>
            </a:r>
            <a:endParaRPr lang="tr-TR" dirty="0" smtClean="0"/>
          </a:p>
          <a:p>
            <a:r>
              <a:rPr lang="tr-TR" dirty="0"/>
              <a:t>Hibe ödemesi iki taksit halinde ödenir: </a:t>
            </a:r>
            <a:r>
              <a:rPr lang="tr-TR" dirty="0">
                <a:solidFill>
                  <a:srgbClr val="FF0000"/>
                </a:solidFill>
              </a:rPr>
              <a:t>%80+%20</a:t>
            </a:r>
            <a:r>
              <a:rPr lang="tr-TR" dirty="0"/>
              <a:t>. Kabul mektubunda belirtilen faaliyet süresi için öğrencinin hak ettiği toplam hibe tutarının %80’i, dosyanın eksiksiz bir şekilde AB Ofisine teslimini takip eden yaklaşık 15 gün içerisinde ilk taksit olarak ödenir. </a:t>
            </a:r>
          </a:p>
          <a:p>
            <a:r>
              <a:rPr lang="tr-TR" dirty="0"/>
              <a:t>Hibe almaya hak kazanamamış olmak yükümlülüklerin yerine getirilmeyeceği anlamı taşımamaktadır. Erasmus+ adını kullanan her yararlanıcı tüm sorumlulukları yerine getirmekle mükelleftir. </a:t>
            </a:r>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2605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Faaliyet boyunca hazırlıklar</a:t>
            </a:r>
            <a:br>
              <a:rPr lang="tr-TR" dirty="0"/>
            </a:br>
            <a:r>
              <a:rPr lang="tr-TR" dirty="0"/>
              <a:t>	</a:t>
            </a:r>
            <a:br>
              <a:rPr lang="tr-TR" dirty="0"/>
            </a:br>
            <a:endParaRPr lang="tr-TR" dirty="0"/>
          </a:p>
        </p:txBody>
      </p:sp>
      <p:sp>
        <p:nvSpPr>
          <p:cNvPr id="3" name="İçerik Yer Tutucusu 2"/>
          <p:cNvSpPr>
            <a:spLocks noGrp="1"/>
          </p:cNvSpPr>
          <p:nvPr>
            <p:ph sz="half" idx="1"/>
          </p:nvPr>
        </p:nvSpPr>
        <p:spPr/>
        <p:txBody>
          <a:bodyPr>
            <a:normAutofit fontScale="77500" lnSpcReduction="20000"/>
          </a:bodyPr>
          <a:lstStyle/>
          <a:p>
            <a:r>
              <a:rPr lang="tr-TR" dirty="0"/>
              <a:t>Akademik ve sosyal </a:t>
            </a:r>
            <a:r>
              <a:rPr lang="tr-TR" dirty="0" smtClean="0"/>
              <a:t>sorumluluklar</a:t>
            </a:r>
          </a:p>
          <a:p>
            <a:pPr>
              <a:buFont typeface="Wingdings" panose="05000000000000000000" pitchFamily="2" charset="2"/>
              <a:buChar char="ü"/>
            </a:pPr>
            <a:r>
              <a:rPr lang="tr-TR" dirty="0" smtClean="0"/>
              <a:t>	Yararlanıcıların </a:t>
            </a:r>
            <a:r>
              <a:rPr lang="tr-TR" dirty="0" smtClean="0"/>
              <a:t>gerçekleştirdiği öğrenim </a:t>
            </a:r>
            <a:r>
              <a:rPr lang="tr-TR" dirty="0" smtClean="0"/>
              <a:t>	veya </a:t>
            </a:r>
            <a:r>
              <a:rPr lang="tr-TR" dirty="0" smtClean="0"/>
              <a:t>staj faaliyetinden başarılı olmaları </a:t>
            </a:r>
            <a:r>
              <a:rPr lang="tr-TR" dirty="0" smtClean="0"/>
              <a:t>	beklenmektedir</a:t>
            </a:r>
            <a:r>
              <a:rPr lang="tr-TR" dirty="0" smtClean="0"/>
              <a:t>. Alınan kredinin en az </a:t>
            </a:r>
            <a:r>
              <a:rPr lang="tr-TR" dirty="0" smtClean="0"/>
              <a:t>	2/3’ünden </a:t>
            </a:r>
            <a:r>
              <a:rPr lang="tr-TR" dirty="0" smtClean="0"/>
              <a:t>başarılı olamayanlar veya </a:t>
            </a:r>
            <a:r>
              <a:rPr lang="tr-TR" dirty="0" smtClean="0"/>
              <a:t>	değerlendirme </a:t>
            </a:r>
            <a:r>
              <a:rPr lang="tr-TR" dirty="0" smtClean="0"/>
              <a:t>formunda belirtilen </a:t>
            </a:r>
            <a:r>
              <a:rPr lang="tr-TR" dirty="0" smtClean="0"/>
              <a:t>	sorumlulukların </a:t>
            </a:r>
            <a:r>
              <a:rPr lang="tr-TR" dirty="0" smtClean="0"/>
              <a:t>en az 2/3’ünden başarısız </a:t>
            </a:r>
            <a:r>
              <a:rPr lang="tr-TR" dirty="0" smtClean="0"/>
              <a:t>	olarak </a:t>
            </a:r>
            <a:r>
              <a:rPr lang="tr-TR" dirty="0" smtClean="0"/>
              <a:t>değerlendirilen öğrencilerin kalan </a:t>
            </a:r>
            <a:r>
              <a:rPr lang="tr-TR" dirty="0" smtClean="0"/>
              <a:t>	%</a:t>
            </a:r>
            <a:r>
              <a:rPr lang="tr-TR" dirty="0" smtClean="0"/>
              <a:t>20 hibe ödemeleri yapılmaz.</a:t>
            </a:r>
          </a:p>
          <a:p>
            <a:pPr>
              <a:buFont typeface="Wingdings" panose="05000000000000000000" pitchFamily="2" charset="2"/>
              <a:buChar char="ü"/>
            </a:pPr>
            <a:r>
              <a:rPr lang="tr-TR" dirty="0" smtClean="0"/>
              <a:t>Ayrıca  faaliyet sonrası misafir olunan kuruluştan tarafımıza iletilecek şikayet, sorumsuzluk, saygısızlık vb. durumlar incelenerek verilen hibenin tamamının iadesinin istenmesi söz konusu olabilir.</a:t>
            </a:r>
          </a:p>
          <a:p>
            <a:pPr>
              <a:buFont typeface="Wingdings" panose="05000000000000000000" pitchFamily="2" charset="2"/>
              <a:buChar char="ü"/>
            </a:pPr>
            <a:r>
              <a:rPr lang="tr-TR" dirty="0" smtClean="0"/>
              <a:t>Yararlanıcıların ayrıca gidilen ülke ve kurumun yazılı veya sözlü kurallarına uyması, bireysel ve toplumsal farklılıklara saygı göstermesi de beklenmektedir. </a:t>
            </a:r>
            <a:r>
              <a:rPr lang="tr-TR" dirty="0"/>
              <a:t/>
            </a:r>
            <a:br>
              <a:rPr lang="tr-TR" dirty="0"/>
            </a:br>
            <a:r>
              <a:rPr lang="tr-TR" dirty="0"/>
              <a:t>	</a:t>
            </a:r>
          </a:p>
        </p:txBody>
      </p:sp>
      <p:sp>
        <p:nvSpPr>
          <p:cNvPr id="4" name="İçerik Yer Tutucusu 3"/>
          <p:cNvSpPr>
            <a:spLocks noGrp="1"/>
          </p:cNvSpPr>
          <p:nvPr>
            <p:ph sz="half" idx="2"/>
          </p:nvPr>
        </p:nvSpPr>
        <p:spPr/>
        <p:txBody>
          <a:bodyPr>
            <a:normAutofit fontScale="77500" lnSpcReduction="20000"/>
          </a:bodyPr>
          <a:lstStyle/>
          <a:p>
            <a:r>
              <a:rPr lang="tr-TR" dirty="0" smtClean="0"/>
              <a:t>Değişiklikler</a:t>
            </a:r>
          </a:p>
          <a:p>
            <a:pPr>
              <a:buFont typeface="Wingdings" panose="05000000000000000000" pitchFamily="2" charset="2"/>
              <a:buChar char="ü"/>
            </a:pPr>
            <a:r>
              <a:rPr lang="tr-TR" dirty="0" smtClean="0"/>
              <a:t>Faaliyetiniz ile ilgili süre, içerik veya sorumlu kişilerde bir değişiklik söz konusu olduğunda web sayfamızda yer alan Değişiklik prosedürleri izlenerek güncelleme yapılmalıdır. </a:t>
            </a:r>
          </a:p>
          <a:p>
            <a:pPr>
              <a:buFont typeface="Wingdings" panose="05000000000000000000" pitchFamily="2" charset="2"/>
              <a:buChar char="ü"/>
            </a:pPr>
            <a:r>
              <a:rPr lang="tr-TR" dirty="0" smtClean="0"/>
              <a:t>Özellikle değişiklikler süre ile ilgiliyse gidilen ülkede ikamet etme ile ilgili yasal prosedürler de izlenmelidir. </a:t>
            </a:r>
          </a:p>
          <a:p>
            <a:pPr>
              <a:buFont typeface="Wingdings" panose="05000000000000000000" pitchFamily="2" charset="2"/>
              <a:buChar char="ü"/>
            </a:pPr>
            <a:r>
              <a:rPr lang="tr-TR" dirty="0" smtClean="0"/>
              <a:t>Zamanında talep edilmeyen değişiklik durumlarında doğabilecek problemlerden AB Ofisi sorumlu değildir. </a:t>
            </a:r>
          </a:p>
          <a:p>
            <a:pPr>
              <a:buFont typeface="Wingdings" panose="05000000000000000000" pitchFamily="2" charset="2"/>
              <a:buChar char="ü"/>
            </a:pPr>
            <a:r>
              <a:rPr lang="tr-TR" dirty="0" smtClean="0"/>
              <a:t>Ayrıca faaliyetinize başlarken </a:t>
            </a:r>
            <a:r>
              <a:rPr lang="tr-TR" dirty="0" err="1" smtClean="0"/>
              <a:t>hibesiz</a:t>
            </a:r>
            <a:r>
              <a:rPr lang="tr-TR" dirty="0" smtClean="0"/>
              <a:t> yararlanıcı konumunda iseniz faaliyetiniz  esnasında herhangi bir zamanda hibe almaya hak kazanabilirsiniz. Bu durumda AB Ofisi sizinle yapılması gerekenler için e-posta aracılığı ile iletişime geçecektir. </a:t>
            </a:r>
            <a:endParaRPr lang="tr-TR" dirty="0"/>
          </a:p>
          <a:p>
            <a:endParaRPr lang="tr-TR" dirty="0"/>
          </a:p>
        </p:txBody>
      </p:sp>
      <p:sp>
        <p:nvSpPr>
          <p:cNvPr id="5" name="Altbilgi Yer Tutucusu 4"/>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3761237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Faaliyet sonrası hazırlıklar</a:t>
            </a:r>
            <a:br>
              <a:rPr lang="tr-TR" dirty="0"/>
            </a:br>
            <a:endParaRPr lang="tr-TR" dirty="0"/>
          </a:p>
        </p:txBody>
      </p:sp>
      <p:sp>
        <p:nvSpPr>
          <p:cNvPr id="6" name="İçerik Yer Tutucusu 5"/>
          <p:cNvSpPr>
            <a:spLocks noGrp="1"/>
          </p:cNvSpPr>
          <p:nvPr>
            <p:ph idx="1"/>
          </p:nvPr>
        </p:nvSpPr>
        <p:spPr/>
        <p:txBody>
          <a:bodyPr/>
          <a:lstStyle/>
          <a:p>
            <a:r>
              <a:rPr lang="tr-TR" dirty="0" smtClean="0"/>
              <a:t>Faaliyetiniz bittiğinde Dönüş evraklarınızı tamamlamanız gerekmektedir. Bu evraklar ile ilgili detaylı bilgi AB ofisi web sayfasında yer almaktadır. </a:t>
            </a:r>
          </a:p>
          <a:p>
            <a:r>
              <a:rPr lang="tr-TR" dirty="0" smtClean="0"/>
              <a:t>Mümkünse dönmeden önce bu belgeleri temin etmeye çalışınız. </a:t>
            </a:r>
          </a:p>
          <a:p>
            <a:r>
              <a:rPr lang="tr-TR" dirty="0" smtClean="0"/>
              <a:t>Dönüşünüzü takiben AB Ofisi tarafından belirtilen sürede dönüş evraklarınızı tamamlamanız beklenmektedir. Dönüş evraklarını teslim eden yararlanıcıların sistem kayıtları yapılır ve yararlanıcıya sistem üzerinden bir anket iletilir. </a:t>
            </a:r>
          </a:p>
          <a:p>
            <a:r>
              <a:rPr lang="tr-TR" dirty="0" smtClean="0"/>
              <a:t>Başarı </a:t>
            </a:r>
            <a:r>
              <a:rPr lang="tr-TR" dirty="0"/>
              <a:t>şartını </a:t>
            </a:r>
            <a:r>
              <a:rPr lang="tr-TR" dirty="0" smtClean="0"/>
              <a:t>sağlamak kaydıyla anketi </a:t>
            </a:r>
            <a:r>
              <a:rPr lang="tr-TR" dirty="0"/>
              <a:t>tamamlayan yararlanıcıların </a:t>
            </a:r>
            <a:r>
              <a:rPr lang="tr-TR" dirty="0" smtClean="0"/>
              <a:t>%20 oranında kalan ikinci hibe ödemeleri yapılır. </a:t>
            </a:r>
          </a:p>
          <a:p>
            <a:r>
              <a:rPr lang="tr-TR" b="1" dirty="0" smtClean="0">
                <a:solidFill>
                  <a:srgbClr val="FF0000"/>
                </a:solidFill>
              </a:rPr>
              <a:t>Ayrıca ikinci OLS sınavını yapmayan öğrencilerden de %5 oranında hibe kesintisi yapılacaktır.</a:t>
            </a:r>
            <a:endParaRPr lang="tr-TR" b="1" dirty="0">
              <a:solidFill>
                <a:srgbClr val="FF0000"/>
              </a:solidFill>
            </a:endParaRPr>
          </a:p>
        </p:txBody>
      </p:sp>
      <p:sp>
        <p:nvSpPr>
          <p:cNvPr id="7" name="Altbilgi Yer Tutucusu 6"/>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459461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Hatırlatmalar</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Erasmus+ süreci yararlanıcı tarafından titizlikle takip edilmesi gereken bir süreçtir.</a:t>
            </a:r>
          </a:p>
          <a:p>
            <a:r>
              <a:rPr lang="tr-TR" dirty="0" smtClean="0"/>
              <a:t>Tüm bilgilendirmeler AB Ofisi web sayfası üzerinden yapılmaktadır. Bu nedenle gün aşırı web sayfamızı takip etmenizi öneriyoruz. </a:t>
            </a:r>
          </a:p>
          <a:p>
            <a:r>
              <a:rPr lang="tr-TR" dirty="0" smtClean="0"/>
              <a:t>Belgeleriniz üzerinde birden fazla kişinin imzası olması gerektiğini göreceksiniz. Bu imzaların hepsi temin edilmek zorundadır ve yararlanıcıların takip edeceği bir süreçtir. İmza atması gereken kişilerin aynı zamanda akademisyen olduğunu düşünerek zamanlamanızı buna göre yapmanız da yarar vardır. Son güne bırakılan işlemler akademisyenlerin ders yoğunlukları nedeniyle tamamlanamayabilir ve bu durum geri dönüşü olmayan sorunlara yol açabilir. Ayrıca imza sırası da takip edilmelidir. </a:t>
            </a:r>
          </a:p>
          <a:p>
            <a:r>
              <a:rPr lang="tr-TR" dirty="0" smtClean="0"/>
              <a:t>AB Ofisi ile iletişiminizi e-mail üzerinden yapınız. Maillerinize mutlaka konu yazınız. Sorularınızı tek tek değil, düşünerek toplu olarak ve açık bir şekilde yazınız. Mutlaka adınızı-soyadınızı belirtiniz. </a:t>
            </a:r>
          </a:p>
          <a:p>
            <a:r>
              <a:rPr lang="tr-TR" dirty="0" smtClean="0"/>
              <a:t>AB Ofisi online başvurunuzda belirttiğiniz e-mail adresleri üzerinden sizlerle iletişime geçmektedir. Bir değişiklik söz konusu ise iletişim </a:t>
            </a:r>
            <a:r>
              <a:rPr lang="tr-TR" dirty="0"/>
              <a:t>bilgilerinizi lütfen güncel tutunuz. </a:t>
            </a:r>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368038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0070C0"/>
                </a:solidFill>
              </a:rPr>
              <a:t>Katılımınız için teşekkürler.</a:t>
            </a:r>
            <a:endParaRPr lang="tr-TR" dirty="0">
              <a:solidFill>
                <a:srgbClr val="0070C0"/>
              </a:solidFill>
            </a:endParaRPr>
          </a:p>
        </p:txBody>
      </p:sp>
      <p:sp>
        <p:nvSpPr>
          <p:cNvPr id="3" name="İçerik Yer Tutucusu 2"/>
          <p:cNvSpPr>
            <a:spLocks noGrp="1"/>
          </p:cNvSpPr>
          <p:nvPr>
            <p:ph type="body" idx="1"/>
          </p:nvPr>
        </p:nvSpPr>
        <p:spPr/>
        <p:txBody>
          <a:bodyPr/>
          <a:lstStyle/>
          <a:p>
            <a:r>
              <a:rPr lang="tr-TR" dirty="0" smtClean="0">
                <a:solidFill>
                  <a:srgbClr val="0070C0"/>
                </a:solidFill>
              </a:rPr>
              <a:t>Başarılı bir faaliyet dönemi dileriz.</a:t>
            </a:r>
            <a:endParaRPr lang="tr-TR" dirty="0">
              <a:solidFill>
                <a:srgbClr val="0070C0"/>
              </a:solidFill>
            </a:endParaRPr>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4042258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Gündem</a:t>
            </a:r>
            <a:endParaRPr lang="tr-TR" dirty="0"/>
          </a:p>
        </p:txBody>
      </p:sp>
      <p:sp>
        <p:nvSpPr>
          <p:cNvPr id="5" name="İçerik Yer Tutucusu 4"/>
          <p:cNvSpPr>
            <a:spLocks noGrp="1"/>
          </p:cNvSpPr>
          <p:nvPr>
            <p:ph sz="half" idx="1"/>
          </p:nvPr>
        </p:nvSpPr>
        <p:spPr/>
        <p:txBody>
          <a:bodyPr>
            <a:normAutofit lnSpcReduction="10000"/>
          </a:bodyPr>
          <a:lstStyle/>
          <a:p>
            <a:r>
              <a:rPr lang="tr-TR" dirty="0"/>
              <a:t>Terimler</a:t>
            </a:r>
          </a:p>
          <a:p>
            <a:r>
              <a:rPr lang="tr-TR" dirty="0" smtClean="0"/>
              <a:t>Web sayfası, iletişim, duyurular</a:t>
            </a:r>
          </a:p>
          <a:p>
            <a:r>
              <a:rPr lang="tr-TR" dirty="0" smtClean="0"/>
              <a:t>Faaliyet öncesi hazırlıklar</a:t>
            </a:r>
          </a:p>
          <a:p>
            <a:pPr marL="0" indent="0">
              <a:buNone/>
            </a:pPr>
            <a:r>
              <a:rPr lang="tr-TR" dirty="0" smtClean="0"/>
              <a:t>	</a:t>
            </a:r>
            <a:r>
              <a:rPr lang="tr-TR" dirty="0" smtClean="0"/>
              <a:t>* </a:t>
            </a:r>
            <a:r>
              <a:rPr lang="tr-TR" dirty="0" err="1" smtClean="0"/>
              <a:t>Nomination</a:t>
            </a:r>
            <a:endParaRPr lang="tr-TR" dirty="0" smtClean="0"/>
          </a:p>
          <a:p>
            <a:pPr marL="0" indent="0">
              <a:buNone/>
            </a:pPr>
            <a:r>
              <a:rPr lang="tr-TR" dirty="0" smtClean="0"/>
              <a:t>	</a:t>
            </a:r>
            <a:r>
              <a:rPr lang="tr-TR" dirty="0" smtClean="0"/>
              <a:t>* Başvuru</a:t>
            </a:r>
            <a:endParaRPr lang="tr-TR" dirty="0" smtClean="0"/>
          </a:p>
          <a:p>
            <a:pPr marL="0" indent="0">
              <a:buNone/>
            </a:pPr>
            <a:r>
              <a:rPr lang="tr-TR" dirty="0" smtClean="0"/>
              <a:t>	</a:t>
            </a:r>
            <a:r>
              <a:rPr lang="tr-TR" dirty="0" smtClean="0"/>
              <a:t>* Pasaport-vize</a:t>
            </a:r>
            <a:endParaRPr lang="tr-TR" dirty="0"/>
          </a:p>
          <a:p>
            <a:pPr marL="0" indent="0">
              <a:buNone/>
            </a:pPr>
            <a:r>
              <a:rPr lang="tr-TR" dirty="0" smtClean="0"/>
              <a:t>	</a:t>
            </a:r>
            <a:r>
              <a:rPr lang="tr-TR" dirty="0" smtClean="0"/>
              <a:t>* Evrak </a:t>
            </a:r>
            <a:r>
              <a:rPr lang="tr-TR" dirty="0" smtClean="0"/>
              <a:t>hazırlığı</a:t>
            </a:r>
          </a:p>
          <a:p>
            <a:pPr marL="0" indent="0">
              <a:buNone/>
            </a:pPr>
            <a:r>
              <a:rPr lang="tr-TR" dirty="0" smtClean="0"/>
              <a:t>	</a:t>
            </a:r>
            <a:r>
              <a:rPr lang="tr-TR" dirty="0" smtClean="0"/>
              <a:t>* Seyahat </a:t>
            </a:r>
            <a:r>
              <a:rPr lang="tr-TR" dirty="0" smtClean="0"/>
              <a:t>Hazırlıkları</a:t>
            </a:r>
          </a:p>
          <a:p>
            <a:pPr marL="0" indent="0">
              <a:buNone/>
            </a:pPr>
            <a:r>
              <a:rPr lang="tr-TR" dirty="0" smtClean="0"/>
              <a:t>	</a:t>
            </a:r>
            <a:r>
              <a:rPr lang="tr-TR" dirty="0" smtClean="0"/>
              <a:t>* Hibe</a:t>
            </a:r>
            <a:endParaRPr lang="tr-TR" dirty="0" smtClean="0"/>
          </a:p>
          <a:p>
            <a:pPr marL="0" indent="0">
              <a:buNone/>
            </a:pPr>
            <a:r>
              <a:rPr lang="tr-TR" dirty="0" smtClean="0"/>
              <a:t>	</a:t>
            </a:r>
            <a:r>
              <a:rPr lang="tr-TR" dirty="0" smtClean="0"/>
              <a:t>* OLS-Online </a:t>
            </a:r>
            <a:r>
              <a:rPr lang="tr-TR" dirty="0" err="1" smtClean="0"/>
              <a:t>Linguistic</a:t>
            </a:r>
            <a:r>
              <a:rPr lang="tr-TR" dirty="0" smtClean="0"/>
              <a:t> </a:t>
            </a:r>
            <a:r>
              <a:rPr lang="tr-TR" dirty="0" err="1" smtClean="0"/>
              <a:t>Support</a:t>
            </a:r>
            <a:endParaRPr lang="tr-TR" dirty="0"/>
          </a:p>
          <a:p>
            <a:endParaRPr lang="tr-TR" dirty="0" smtClean="0"/>
          </a:p>
          <a:p>
            <a:endParaRPr lang="tr-TR" dirty="0"/>
          </a:p>
        </p:txBody>
      </p:sp>
      <p:sp>
        <p:nvSpPr>
          <p:cNvPr id="6" name="İçerik Yer Tutucusu 5"/>
          <p:cNvSpPr>
            <a:spLocks noGrp="1"/>
          </p:cNvSpPr>
          <p:nvPr>
            <p:ph sz="half" idx="2"/>
          </p:nvPr>
        </p:nvSpPr>
        <p:spPr/>
        <p:txBody>
          <a:bodyPr>
            <a:normAutofit lnSpcReduction="10000"/>
          </a:bodyPr>
          <a:lstStyle/>
          <a:p>
            <a:r>
              <a:rPr lang="tr-TR" dirty="0"/>
              <a:t>Faaliyet boyunca hazırlıklar</a:t>
            </a:r>
          </a:p>
          <a:p>
            <a:pPr marL="0" indent="0">
              <a:buNone/>
            </a:pPr>
            <a:r>
              <a:rPr lang="tr-TR" dirty="0" smtClean="0"/>
              <a:t>	</a:t>
            </a:r>
            <a:r>
              <a:rPr lang="tr-TR" dirty="0" smtClean="0"/>
              <a:t>*Akademik </a:t>
            </a:r>
            <a:r>
              <a:rPr lang="tr-TR" dirty="0"/>
              <a:t>ve sosyal sorumluluklar</a:t>
            </a:r>
          </a:p>
          <a:p>
            <a:pPr marL="0" indent="0">
              <a:buNone/>
            </a:pPr>
            <a:r>
              <a:rPr lang="tr-TR" dirty="0" smtClean="0"/>
              <a:t>	</a:t>
            </a:r>
            <a:r>
              <a:rPr lang="tr-TR" dirty="0" smtClean="0"/>
              <a:t>*Değişiklikler</a:t>
            </a:r>
            <a:endParaRPr lang="tr-TR" dirty="0"/>
          </a:p>
          <a:p>
            <a:r>
              <a:rPr lang="tr-TR" dirty="0"/>
              <a:t>Faaliyet sonrası hazırlıklar</a:t>
            </a:r>
          </a:p>
          <a:p>
            <a:pPr marL="0" indent="0">
              <a:buNone/>
            </a:pPr>
            <a:r>
              <a:rPr lang="tr-TR" dirty="0" smtClean="0"/>
              <a:t>	</a:t>
            </a:r>
            <a:r>
              <a:rPr lang="tr-TR" dirty="0" smtClean="0"/>
              <a:t>*Misafir </a:t>
            </a:r>
            <a:r>
              <a:rPr lang="tr-TR" dirty="0" smtClean="0"/>
              <a:t>olunacak kurumdan </a:t>
            </a:r>
            <a:r>
              <a:rPr lang="tr-TR" dirty="0" smtClean="0"/>
              <a:t>	alınacak </a:t>
            </a:r>
            <a:r>
              <a:rPr lang="tr-TR" dirty="0" smtClean="0"/>
              <a:t>	evraklar</a:t>
            </a:r>
          </a:p>
          <a:p>
            <a:pPr marL="0" indent="0">
              <a:buNone/>
            </a:pPr>
            <a:r>
              <a:rPr lang="tr-TR" dirty="0" smtClean="0"/>
              <a:t>	</a:t>
            </a:r>
            <a:r>
              <a:rPr lang="tr-TR" dirty="0" smtClean="0"/>
              <a:t>*Dönüş </a:t>
            </a:r>
            <a:r>
              <a:rPr lang="tr-TR" dirty="0"/>
              <a:t>evrakları</a:t>
            </a:r>
          </a:p>
          <a:p>
            <a:pPr marL="0" indent="0">
              <a:buNone/>
            </a:pPr>
            <a:r>
              <a:rPr lang="tr-TR" dirty="0" smtClean="0"/>
              <a:t>	</a:t>
            </a:r>
            <a:r>
              <a:rPr lang="tr-TR" dirty="0" smtClean="0"/>
              <a:t>*Hibe</a:t>
            </a:r>
            <a:endParaRPr lang="tr-TR" dirty="0"/>
          </a:p>
          <a:p>
            <a:endParaRPr lang="tr-TR" dirty="0"/>
          </a:p>
        </p:txBody>
      </p:sp>
      <p:sp>
        <p:nvSpPr>
          <p:cNvPr id="7" name="Altbilgi Yer Tutucusu 6"/>
          <p:cNvSpPr>
            <a:spLocks noGrp="1"/>
          </p:cNvSpPr>
          <p:nvPr>
            <p:ph type="ftr" sz="quarter" idx="11"/>
          </p:nvPr>
        </p:nvSpPr>
        <p:spPr>
          <a:xfrm>
            <a:off x="2645471" y="6041361"/>
            <a:ext cx="6297612" cy="365125"/>
          </a:xfrm>
        </p:spPr>
        <p:txBody>
          <a:bodyPr/>
          <a:lstStyle/>
          <a:p>
            <a:r>
              <a:rPr lang="tr-TR" dirty="0" smtClean="0"/>
              <a:t>YTU Avrupa Birliği Ofisi</a:t>
            </a:r>
            <a:endParaRPr lang="tr-TR" dirty="0"/>
          </a:p>
        </p:txBody>
      </p:sp>
    </p:spTree>
    <p:extLst>
      <p:ext uri="{BB962C8B-B14F-4D97-AF65-F5344CB8AC3E}">
        <p14:creationId xmlns:p14="http://schemas.microsoft.com/office/powerpoint/2010/main" val="2431527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Terimler</a:t>
            </a:r>
            <a:endParaRPr lang="tr-TR" dirty="0"/>
          </a:p>
        </p:txBody>
      </p:sp>
      <p:sp>
        <p:nvSpPr>
          <p:cNvPr id="3" name="İçerik Yer Tutucusu 2"/>
          <p:cNvSpPr>
            <a:spLocks noGrp="1"/>
          </p:cNvSpPr>
          <p:nvPr>
            <p:ph idx="1"/>
          </p:nvPr>
        </p:nvSpPr>
        <p:spPr>
          <a:xfrm>
            <a:off x="677334" y="1620657"/>
            <a:ext cx="8596668" cy="3880773"/>
          </a:xfrm>
        </p:spPr>
        <p:txBody>
          <a:bodyPr>
            <a:normAutofit/>
          </a:bodyPr>
          <a:lstStyle/>
          <a:p>
            <a:r>
              <a:rPr lang="tr-TR" dirty="0" smtClean="0"/>
              <a:t>Giden </a:t>
            </a:r>
            <a:r>
              <a:rPr lang="tr-TR" dirty="0" smtClean="0"/>
              <a:t>Öğrenci-Outgoing</a:t>
            </a:r>
          </a:p>
          <a:p>
            <a:r>
              <a:rPr lang="tr-TR" dirty="0" smtClean="0"/>
              <a:t>Gelen </a:t>
            </a:r>
            <a:r>
              <a:rPr lang="tr-TR" dirty="0" smtClean="0"/>
              <a:t>Öğrenci-Incoming</a:t>
            </a:r>
          </a:p>
          <a:p>
            <a:r>
              <a:rPr lang="tr-TR" dirty="0" smtClean="0"/>
              <a:t>Yararlanıcı</a:t>
            </a:r>
            <a:endParaRPr lang="tr-TR" dirty="0" smtClean="0"/>
          </a:p>
          <a:p>
            <a:r>
              <a:rPr lang="tr-TR" dirty="0" smtClean="0"/>
              <a:t>Erasmus Bölüm Koordinatörü</a:t>
            </a:r>
          </a:p>
          <a:p>
            <a:r>
              <a:rPr lang="tr-TR" dirty="0" smtClean="0"/>
              <a:t>Erasmus Kurum Koordinatörü</a:t>
            </a:r>
          </a:p>
          <a:p>
            <a:r>
              <a:rPr lang="tr-TR" dirty="0" smtClean="0"/>
              <a:t>İntibak Komisyonları (Öğrenim ve Staj)</a:t>
            </a:r>
          </a:p>
          <a:p>
            <a:r>
              <a:rPr lang="tr-TR" dirty="0" smtClean="0"/>
              <a:t>Ev sahibi kurum </a:t>
            </a:r>
            <a:r>
              <a:rPr lang="tr-TR" dirty="0" smtClean="0"/>
              <a:t>- Home/</a:t>
            </a:r>
            <a:r>
              <a:rPr lang="tr-TR" dirty="0" err="1" smtClean="0"/>
              <a:t>sending</a:t>
            </a:r>
            <a:r>
              <a:rPr lang="tr-TR" dirty="0" smtClean="0"/>
              <a:t> </a:t>
            </a:r>
            <a:r>
              <a:rPr lang="tr-TR" dirty="0" err="1" smtClean="0"/>
              <a:t>university</a:t>
            </a:r>
            <a:r>
              <a:rPr lang="tr-TR" dirty="0" smtClean="0"/>
              <a:t>/</a:t>
            </a:r>
            <a:r>
              <a:rPr lang="tr-TR" dirty="0" err="1" smtClean="0"/>
              <a:t>institution</a:t>
            </a:r>
            <a:endParaRPr lang="tr-TR" dirty="0" smtClean="0"/>
          </a:p>
          <a:p>
            <a:r>
              <a:rPr lang="tr-TR" dirty="0" smtClean="0"/>
              <a:t>Misafir olunan kurum </a:t>
            </a:r>
            <a:r>
              <a:rPr lang="tr-TR" dirty="0" smtClean="0"/>
              <a:t>– Host/</a:t>
            </a:r>
            <a:r>
              <a:rPr lang="tr-TR" dirty="0" err="1" smtClean="0"/>
              <a:t>receiving</a:t>
            </a:r>
            <a:r>
              <a:rPr lang="tr-TR" dirty="0" smtClean="0"/>
              <a:t> </a:t>
            </a:r>
            <a:r>
              <a:rPr lang="tr-TR" dirty="0" err="1" smtClean="0"/>
              <a:t>university</a:t>
            </a:r>
            <a:r>
              <a:rPr lang="tr-TR" dirty="0" smtClean="0"/>
              <a:t>/</a:t>
            </a:r>
            <a:r>
              <a:rPr lang="tr-TR" dirty="0" err="1" smtClean="0"/>
              <a:t>institution</a:t>
            </a:r>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069531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sayfası, iletişim, duyurular</a:t>
            </a:r>
            <a:br>
              <a:rPr lang="tr-TR" dirty="0"/>
            </a:br>
            <a:endParaRPr lang="tr-TR" dirty="0"/>
          </a:p>
        </p:txBody>
      </p:sp>
      <p:sp>
        <p:nvSpPr>
          <p:cNvPr id="3" name="İçerik Yer Tutucusu 2"/>
          <p:cNvSpPr>
            <a:spLocks noGrp="1"/>
          </p:cNvSpPr>
          <p:nvPr>
            <p:ph idx="1"/>
          </p:nvPr>
        </p:nvSpPr>
        <p:spPr>
          <a:xfrm>
            <a:off x="677334" y="1577115"/>
            <a:ext cx="8596668" cy="3880773"/>
          </a:xfrm>
        </p:spPr>
        <p:txBody>
          <a:bodyPr>
            <a:normAutofit fontScale="85000" lnSpcReduction="10000"/>
          </a:bodyPr>
          <a:lstStyle/>
          <a:p>
            <a:r>
              <a:rPr lang="tr-TR" dirty="0" smtClean="0"/>
              <a:t>Erasmus+ Öğrenci Hareketliliği ile ilgili tüm bilgilendirmeler AB Ofisi web sayfası üzerinden yapılmaktadır. </a:t>
            </a:r>
          </a:p>
          <a:p>
            <a:r>
              <a:rPr lang="tr-TR" dirty="0" smtClean="0"/>
              <a:t>Tüm öğrencilerin web sayfasını kontrol etmeleri, güncel bilgi ve evrakları buradan temin etmeleri gerekmektedir. </a:t>
            </a:r>
          </a:p>
          <a:p>
            <a:r>
              <a:rPr lang="tr-TR" dirty="0" smtClean="0"/>
              <a:t>Web sayfasında yer almayan veya yeterince açık olmayan durumlar için web sayfamızda yer alan iletişim bilgilerinden konunuzla ilgili olan kişi/</a:t>
            </a:r>
            <a:r>
              <a:rPr lang="tr-TR" dirty="0" err="1" smtClean="0"/>
              <a:t>lerle</a:t>
            </a:r>
            <a:r>
              <a:rPr lang="tr-TR" dirty="0" smtClean="0"/>
              <a:t> irtibata geçebilir ve sorularınızı yönlendirebilirsiniz. </a:t>
            </a:r>
          </a:p>
          <a:p>
            <a:r>
              <a:rPr lang="tr-TR" dirty="0" smtClean="0"/>
              <a:t>Daha kapsamlı ve net bir cevap alabilmeniz ve bilginin kalıcılığı açısından sorularınızı e-posta ile iletmeniz tercih edilmektedir. </a:t>
            </a:r>
          </a:p>
          <a:p>
            <a:r>
              <a:rPr lang="tr-TR" dirty="0">
                <a:solidFill>
                  <a:srgbClr val="0070C0"/>
                </a:solidFill>
                <a:hlinkClick r:id="rId2"/>
              </a:rPr>
              <a:t>http://www.eu.yildiz.edu.tr</a:t>
            </a:r>
            <a:r>
              <a:rPr lang="tr-TR" dirty="0" smtClean="0">
                <a:solidFill>
                  <a:srgbClr val="0070C0"/>
                </a:solidFill>
                <a:hlinkClick r:id="rId2"/>
              </a:rPr>
              <a:t>/</a:t>
            </a:r>
            <a:r>
              <a:rPr lang="tr-TR" dirty="0" smtClean="0">
                <a:solidFill>
                  <a:srgbClr val="0070C0"/>
                </a:solidFill>
              </a:rPr>
              <a:t>  </a:t>
            </a:r>
          </a:p>
          <a:p>
            <a:r>
              <a:rPr lang="tr-TR" b="1" dirty="0" smtClean="0"/>
              <a:t>Erasmus+ Öğrenim faaliyeti</a:t>
            </a:r>
            <a:r>
              <a:rPr lang="tr-TR" b="1" dirty="0"/>
              <a:t>     </a:t>
            </a:r>
            <a:r>
              <a:rPr lang="tr-TR" b="1" dirty="0" smtClean="0"/>
              <a:t>	:</a:t>
            </a:r>
            <a:r>
              <a:rPr lang="tr-TR" dirty="0"/>
              <a:t> </a:t>
            </a:r>
            <a:r>
              <a:rPr lang="tr-TR" dirty="0" smtClean="0"/>
              <a:t>erasmus-outgoing@yildiz.edu.tr/erasmus@yildiz.edu.tr</a:t>
            </a:r>
          </a:p>
          <a:p>
            <a:endParaRPr lang="tr-TR" dirty="0" smtClean="0"/>
          </a:p>
          <a:p>
            <a:r>
              <a:rPr lang="tr-TR" b="1" dirty="0" smtClean="0"/>
              <a:t>Erasmus</a:t>
            </a:r>
            <a:r>
              <a:rPr lang="tr-TR" b="1" dirty="0" smtClean="0"/>
              <a:t>+ Hibe </a:t>
            </a:r>
            <a:r>
              <a:rPr lang="tr-TR" b="1" dirty="0"/>
              <a:t>                      </a:t>
            </a:r>
            <a:r>
              <a:rPr lang="tr-TR" b="1" dirty="0" smtClean="0"/>
              <a:t>	:</a:t>
            </a:r>
            <a:r>
              <a:rPr lang="tr-TR" dirty="0"/>
              <a:t> erasmus-hibe@yildiz.edu.tr   </a:t>
            </a:r>
            <a:endParaRPr lang="tr-TR" dirty="0" smtClean="0"/>
          </a:p>
          <a:p>
            <a:endParaRPr lang="tr-TR" dirty="0" smtClean="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342299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Faaliyet öncesi </a:t>
            </a:r>
            <a:r>
              <a:rPr lang="tr-TR" dirty="0" smtClean="0"/>
              <a:t>hazırlıklar</a:t>
            </a:r>
            <a:br>
              <a:rPr lang="tr-TR" dirty="0" smtClean="0"/>
            </a:br>
            <a:r>
              <a:rPr lang="tr-TR" dirty="0" smtClean="0"/>
              <a:t>Ön araştırma-</a:t>
            </a:r>
            <a:r>
              <a:rPr lang="tr-TR" dirty="0" err="1" smtClean="0"/>
              <a:t>nomination</a:t>
            </a:r>
            <a:r>
              <a:rPr lang="tr-TR" dirty="0" smtClean="0"/>
              <a:t>-</a:t>
            </a:r>
            <a:r>
              <a:rPr lang="tr-TR" dirty="0" err="1" smtClean="0"/>
              <a:t>application</a:t>
            </a:r>
            <a:r>
              <a:rPr lang="tr-TR" dirty="0"/>
              <a:t/>
            </a:r>
            <a:br>
              <a:rPr lang="tr-TR" dirty="0"/>
            </a:br>
            <a:endParaRPr lang="tr-TR" dirty="0"/>
          </a:p>
        </p:txBody>
      </p:sp>
      <p:sp>
        <p:nvSpPr>
          <p:cNvPr id="5" name="İçerik Yer Tutucusu 4"/>
          <p:cNvSpPr>
            <a:spLocks noGrp="1"/>
          </p:cNvSpPr>
          <p:nvPr>
            <p:ph idx="1"/>
          </p:nvPr>
        </p:nvSpPr>
        <p:spPr/>
        <p:txBody>
          <a:bodyPr>
            <a:normAutofit fontScale="92500" lnSpcReduction="10000"/>
          </a:bodyPr>
          <a:lstStyle/>
          <a:p>
            <a:r>
              <a:rPr lang="tr-TR" dirty="0" smtClean="0"/>
              <a:t>Misafir olunacak kurumun web sayfası incelenerek gerekli işlemler ve dokümanlar öğrenilmelidir. Gerekirse kurumdaki yetkili kişi ile görüşülmelidir.</a:t>
            </a:r>
          </a:p>
          <a:p>
            <a:r>
              <a:rPr lang="tr-TR" dirty="0"/>
              <a:t>Erasmus Bölüm Koordinatörleri misafir olunacak kurumlara yararlanıcı hakkında bilgi vermesi anlamına gelen «</a:t>
            </a:r>
            <a:r>
              <a:rPr lang="tr-TR" dirty="0" err="1"/>
              <a:t>Nomination</a:t>
            </a:r>
            <a:r>
              <a:rPr lang="tr-TR" dirty="0"/>
              <a:t>» işlemini </a:t>
            </a:r>
            <a:r>
              <a:rPr lang="tr-TR" dirty="0"/>
              <a:t>yerleştirme işleminin hemen ardından </a:t>
            </a:r>
            <a:r>
              <a:rPr lang="tr-TR" dirty="0" smtClean="0"/>
              <a:t>yapmalıdırlar. </a:t>
            </a:r>
            <a:r>
              <a:rPr lang="tr-TR" dirty="0" err="1" smtClean="0"/>
              <a:t>Nomination</a:t>
            </a:r>
            <a:r>
              <a:rPr lang="tr-TR" dirty="0" smtClean="0"/>
              <a:t> </a:t>
            </a:r>
            <a:r>
              <a:rPr lang="tr-TR" dirty="0"/>
              <a:t>işlemleri e-posta veya otomasyon sistemleri aracılığı ile yapılabilmektedir. Genellikle </a:t>
            </a:r>
            <a:r>
              <a:rPr lang="tr-TR" dirty="0" err="1"/>
              <a:t>nomination</a:t>
            </a:r>
            <a:r>
              <a:rPr lang="tr-TR" dirty="0"/>
              <a:t> işlemi tamamlanan yararlanıcılar misafir olunacak kurumdan başvuru, evrak, genel bilgilendirmeler hakkında bir e-posta alırlar.</a:t>
            </a:r>
          </a:p>
          <a:p>
            <a:r>
              <a:rPr lang="tr-TR" dirty="0"/>
              <a:t>Yararlanıcılar bu e-postada veya web sayfasında belirtilen şekilde başvurularını tamamlamalıdırlar. YTÜ tarafından seçilmiş ve ilgili okula </a:t>
            </a:r>
            <a:r>
              <a:rPr lang="tr-TR" dirty="0" err="1"/>
              <a:t>nomine</a:t>
            </a:r>
            <a:r>
              <a:rPr lang="tr-TR" dirty="0"/>
              <a:t> edilmiş olsanız dahi başvurunuzu tamamlamadığınız takdirde faaliyetten </a:t>
            </a:r>
            <a:r>
              <a:rPr lang="tr-TR" dirty="0" smtClean="0"/>
              <a:t>yararlanamazsınız. </a:t>
            </a:r>
            <a:r>
              <a:rPr lang="tr-TR" dirty="0"/>
              <a:t>Başvurunuzu yaparken Learning </a:t>
            </a:r>
            <a:r>
              <a:rPr lang="tr-TR" dirty="0" err="1"/>
              <a:t>Agreement</a:t>
            </a:r>
            <a:r>
              <a:rPr lang="tr-TR" dirty="0"/>
              <a:t> vb. belgeler istenebilir, bu nedenle tüm süreci dikkatlice inceleyip evrak hazırlama, imza alma gibi zaman alan süreçleri de dikkate alarak doğru bir zaman yönetimi yapmanızı tavsiye ederiz</a:t>
            </a:r>
            <a:r>
              <a:rPr lang="tr-TR" dirty="0" smtClean="0"/>
              <a:t>.</a:t>
            </a:r>
            <a:endParaRPr lang="tr-TR" dirty="0"/>
          </a:p>
        </p:txBody>
      </p:sp>
      <p:sp>
        <p:nvSpPr>
          <p:cNvPr id="6" name="Altbilgi Yer Tutucusu 5"/>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1668700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a:t>
            </a:r>
            <a:r>
              <a:rPr lang="tr-TR" dirty="0" smtClean="0"/>
              <a:t>öncesi hazırlıklar</a:t>
            </a:r>
            <a:br>
              <a:rPr lang="tr-TR" dirty="0" smtClean="0"/>
            </a:br>
            <a:r>
              <a:rPr lang="tr-TR" dirty="0" smtClean="0"/>
              <a:t>Evraklar-imzalar</a:t>
            </a:r>
            <a:endParaRPr lang="tr-TR" dirty="0"/>
          </a:p>
        </p:txBody>
      </p:sp>
      <p:sp>
        <p:nvSpPr>
          <p:cNvPr id="3" name="İçerik Yer Tutucusu 2"/>
          <p:cNvSpPr>
            <a:spLocks noGrp="1"/>
          </p:cNvSpPr>
          <p:nvPr>
            <p:ph idx="1"/>
          </p:nvPr>
        </p:nvSpPr>
        <p:spPr/>
        <p:txBody>
          <a:bodyPr/>
          <a:lstStyle/>
          <a:p>
            <a:r>
              <a:rPr lang="tr-TR" dirty="0" smtClean="0"/>
              <a:t>Yararlanıcının faaliyet için yurt dışına çıkmadan önce tamamlaması gereken bir takım evraklar bulunmaktadır. YTÜ Kalite Politikası gereği en güncel evrakların kullanılması gerekmektedir. Bu nedenle ilgili evrakların AB Ofisi web sayfası üzerinden elektronik olarak doldurulmaları büyük önem taşımaktadır. Aksi takdirde evraklar tarafınıza iade edilebilir. </a:t>
            </a:r>
            <a:endParaRPr lang="tr-TR" dirty="0"/>
          </a:p>
          <a:p>
            <a:r>
              <a:rPr lang="tr-TR" dirty="0" smtClean="0"/>
              <a:t>Tüm evraklar </a:t>
            </a:r>
            <a:r>
              <a:rPr lang="tr-TR" dirty="0"/>
              <a:t>web sayfamızda </a:t>
            </a:r>
            <a:r>
              <a:rPr lang="tr-TR" dirty="0" smtClean="0"/>
              <a:t>«Formlar» sekmesi altında açıklamaları ile birlikte yer almaktadır. </a:t>
            </a:r>
          </a:p>
          <a:p>
            <a:r>
              <a:rPr lang="tr-TR" dirty="0" smtClean="0"/>
              <a:t>Erasmus kapsamında görev alan koordinatör ve komisyon üyelerinin aynı zamanda kurumumuzda ders veren akademik personel olduğunu göz önünde bulundurarak imza süreçlerinin aynı anda yapılamayacağı gerçeğinden hareketle işlerinizi son ana kadar ertelememeniz tavsiye edilir. </a:t>
            </a:r>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2965479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Gidiş dosyası</a:t>
            </a:r>
            <a:endParaRPr lang="tr-TR" dirty="0"/>
          </a:p>
        </p:txBody>
      </p:sp>
      <p:sp>
        <p:nvSpPr>
          <p:cNvPr id="5" name="Metin Yer Tutucusu 4"/>
          <p:cNvSpPr>
            <a:spLocks noGrp="1"/>
          </p:cNvSpPr>
          <p:nvPr>
            <p:ph type="body" idx="1"/>
          </p:nvPr>
        </p:nvSpPr>
        <p:spPr>
          <a:xfrm>
            <a:off x="675745" y="1930400"/>
            <a:ext cx="4185623" cy="576262"/>
          </a:xfrm>
        </p:spPr>
        <p:txBody>
          <a:bodyPr/>
          <a:lstStyle/>
          <a:p>
            <a:r>
              <a:rPr lang="tr-TR" dirty="0" smtClean="0"/>
              <a:t>Öğrenim Faaliyeti</a:t>
            </a:r>
            <a:endParaRPr lang="tr-TR" dirty="0"/>
          </a:p>
        </p:txBody>
      </p:sp>
      <p:sp>
        <p:nvSpPr>
          <p:cNvPr id="3" name="İçerik Yer Tutucusu 2"/>
          <p:cNvSpPr>
            <a:spLocks noGrp="1"/>
          </p:cNvSpPr>
          <p:nvPr>
            <p:ph sz="half" idx="2"/>
          </p:nvPr>
        </p:nvSpPr>
        <p:spPr>
          <a:xfrm>
            <a:off x="675745" y="2459062"/>
            <a:ext cx="4185623" cy="3304117"/>
          </a:xfrm>
        </p:spPr>
        <p:txBody>
          <a:bodyPr>
            <a:normAutofit fontScale="92500" lnSpcReduction="10000"/>
          </a:bodyPr>
          <a:lstStyle/>
          <a:p>
            <a:r>
              <a:rPr lang="tr-TR" dirty="0" smtClean="0">
                <a:hlinkClick r:id="rId2"/>
              </a:rPr>
              <a:t>Giden Öğrenci Denetim Formu-Gidiş</a:t>
            </a:r>
            <a:endParaRPr lang="tr-TR" dirty="0" smtClean="0"/>
          </a:p>
          <a:p>
            <a:r>
              <a:rPr lang="tr-TR" dirty="0" smtClean="0"/>
              <a:t>Öğrenci Hareketliliği Başvuru Formu</a:t>
            </a:r>
          </a:p>
          <a:p>
            <a:r>
              <a:rPr lang="tr-TR" dirty="0" smtClean="0"/>
              <a:t>Learning </a:t>
            </a:r>
            <a:r>
              <a:rPr lang="tr-TR" dirty="0" err="1" smtClean="0"/>
              <a:t>Agreement</a:t>
            </a:r>
            <a:r>
              <a:rPr lang="tr-TR" dirty="0" smtClean="0"/>
              <a:t> for </a:t>
            </a:r>
            <a:r>
              <a:rPr lang="tr-TR" dirty="0" err="1" smtClean="0"/>
              <a:t>Studies</a:t>
            </a:r>
            <a:r>
              <a:rPr lang="tr-TR" dirty="0" smtClean="0"/>
              <a:t>; her dönem 30 ECTS</a:t>
            </a:r>
          </a:p>
          <a:p>
            <a:r>
              <a:rPr lang="tr-TR" dirty="0" smtClean="0"/>
              <a:t>İntibak-A Formu</a:t>
            </a:r>
            <a:endParaRPr lang="tr-TR" dirty="0"/>
          </a:p>
          <a:p>
            <a:r>
              <a:rPr lang="tr-TR" dirty="0" smtClean="0"/>
              <a:t>Fakülte/Enstitü </a:t>
            </a:r>
            <a:r>
              <a:rPr lang="tr-TR" dirty="0" smtClean="0"/>
              <a:t>Yönetim Kurulu Kararı</a:t>
            </a:r>
          </a:p>
          <a:p>
            <a:r>
              <a:rPr lang="tr-TR" dirty="0" smtClean="0"/>
              <a:t>Öğrenci-Üniversite Hibe </a:t>
            </a:r>
            <a:r>
              <a:rPr lang="tr-TR" dirty="0" smtClean="0"/>
              <a:t>Sözleşmesi (AB Ofisi tarafından düzenlenir)</a:t>
            </a:r>
            <a:endParaRPr lang="tr-TR" dirty="0" smtClean="0">
              <a:solidFill>
                <a:srgbClr val="FF0000"/>
              </a:solidFill>
            </a:endParaRPr>
          </a:p>
          <a:p>
            <a:r>
              <a:rPr lang="tr-TR" dirty="0" err="1" smtClean="0"/>
              <a:t>Teyid</a:t>
            </a:r>
            <a:r>
              <a:rPr lang="tr-TR" dirty="0" smtClean="0"/>
              <a:t> Belgesi (</a:t>
            </a:r>
            <a:r>
              <a:rPr lang="tr-TR" dirty="0" err="1" smtClean="0"/>
              <a:t>Confirmation</a:t>
            </a:r>
            <a:r>
              <a:rPr lang="tr-TR" dirty="0" smtClean="0"/>
              <a:t> </a:t>
            </a:r>
            <a:r>
              <a:rPr lang="tr-TR" dirty="0" err="1" smtClean="0"/>
              <a:t>Letter</a:t>
            </a:r>
            <a:r>
              <a:rPr lang="tr-TR" dirty="0" smtClean="0"/>
              <a:t>)</a:t>
            </a:r>
          </a:p>
          <a:p>
            <a:endParaRPr lang="tr-TR" dirty="0"/>
          </a:p>
        </p:txBody>
      </p:sp>
      <p:sp>
        <p:nvSpPr>
          <p:cNvPr id="7" name="Altbilgi Yer Tutucusu 6"/>
          <p:cNvSpPr>
            <a:spLocks noGrp="1"/>
          </p:cNvSpPr>
          <p:nvPr>
            <p:ph type="ftr" sz="quarter" idx="11"/>
          </p:nvPr>
        </p:nvSpPr>
        <p:spPr/>
        <p:txBody>
          <a:bodyPr/>
          <a:lstStyle/>
          <a:p>
            <a:r>
              <a:rPr lang="tr-TR" dirty="0" smtClean="0"/>
              <a:t>YTU Avrupa Birliği Ofisi</a:t>
            </a:r>
            <a:endParaRPr lang="tr-TR" dirty="0"/>
          </a:p>
        </p:txBody>
      </p:sp>
      <p:sp>
        <p:nvSpPr>
          <p:cNvPr id="8" name="Dikdörtgen 7"/>
          <p:cNvSpPr/>
          <p:nvPr/>
        </p:nvSpPr>
        <p:spPr>
          <a:xfrm>
            <a:off x="3912733" y="1334880"/>
            <a:ext cx="3337388" cy="369332"/>
          </a:xfrm>
          <a:prstGeom prst="rect">
            <a:avLst/>
          </a:prstGeom>
        </p:spPr>
        <p:txBody>
          <a:bodyPr wrap="none">
            <a:spAutoFit/>
          </a:bodyPr>
          <a:lstStyle/>
          <a:p>
            <a:r>
              <a:rPr lang="tr-TR" dirty="0">
                <a:hlinkClick r:id="rId3"/>
              </a:rPr>
              <a:t>http://www.eu.yildiz.edu.tr</a:t>
            </a:r>
            <a:r>
              <a:rPr lang="tr-TR" dirty="0" smtClean="0">
                <a:hlinkClick r:id="rId3"/>
              </a:rPr>
              <a:t>/</a:t>
            </a:r>
            <a:r>
              <a:rPr lang="tr-TR" dirty="0" smtClean="0"/>
              <a:t> </a:t>
            </a:r>
            <a:endParaRPr lang="tr-TR" dirty="0"/>
          </a:p>
        </p:txBody>
      </p:sp>
      <p:sp>
        <p:nvSpPr>
          <p:cNvPr id="9" name="İçerik Yer Tutucusu 2"/>
          <p:cNvSpPr>
            <a:spLocks noGrp="1"/>
          </p:cNvSpPr>
          <p:nvPr>
            <p:ph sz="half" idx="2"/>
          </p:nvPr>
        </p:nvSpPr>
        <p:spPr>
          <a:xfrm>
            <a:off x="5286934" y="2333822"/>
            <a:ext cx="4185623" cy="3304117"/>
          </a:xfrm>
        </p:spPr>
        <p:txBody>
          <a:bodyPr>
            <a:normAutofit/>
          </a:bodyPr>
          <a:lstStyle/>
          <a:p>
            <a:r>
              <a:rPr lang="tr-TR" dirty="0" smtClean="0"/>
              <a:t>Kabul belgesi</a:t>
            </a:r>
          </a:p>
          <a:p>
            <a:r>
              <a:rPr lang="tr-TR" dirty="0" smtClean="0"/>
              <a:t>Transkript</a:t>
            </a:r>
            <a:endParaRPr lang="tr-TR" dirty="0" smtClean="0"/>
          </a:p>
          <a:p>
            <a:r>
              <a:rPr lang="tr-TR" dirty="0" smtClean="0"/>
              <a:t>Banka Hesap Cüzdanı Fotokopisi</a:t>
            </a:r>
          </a:p>
          <a:p>
            <a:r>
              <a:rPr lang="tr-TR" dirty="0" smtClean="0"/>
              <a:t>Vize/Pasaport Fotokopisi</a:t>
            </a:r>
          </a:p>
          <a:p>
            <a:r>
              <a:rPr lang="tr-TR" dirty="0" smtClean="0"/>
              <a:t>Vekaletname Fotokopisi (varsa)</a:t>
            </a:r>
          </a:p>
          <a:p>
            <a:r>
              <a:rPr lang="tr-TR" dirty="0" smtClean="0"/>
              <a:t>YTÜ Katkı Payı Dekontu (gerekli ise)</a:t>
            </a:r>
          </a:p>
          <a:p>
            <a:r>
              <a:rPr lang="tr-TR" dirty="0" smtClean="0"/>
              <a:t>Sağlık Sigortası Poliçe Fotokopisi</a:t>
            </a:r>
          </a:p>
          <a:p>
            <a:endParaRPr lang="tr-TR" dirty="0"/>
          </a:p>
        </p:txBody>
      </p:sp>
    </p:spTree>
    <p:extLst>
      <p:ext uri="{BB962C8B-B14F-4D97-AF65-F5344CB8AC3E}">
        <p14:creationId xmlns:p14="http://schemas.microsoft.com/office/powerpoint/2010/main" val="3757021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öncesi </a:t>
            </a:r>
            <a:r>
              <a:rPr lang="tr-TR" dirty="0" smtClean="0"/>
              <a:t>hazırlıklar</a:t>
            </a:r>
            <a:br>
              <a:rPr lang="tr-TR" dirty="0" smtClean="0"/>
            </a:br>
            <a:r>
              <a:rPr lang="tr-TR" dirty="0" smtClean="0"/>
              <a:t>Dosya teslimi-OLS</a:t>
            </a:r>
            <a:endParaRPr lang="tr-TR" dirty="0"/>
          </a:p>
        </p:txBody>
      </p:sp>
      <p:sp>
        <p:nvSpPr>
          <p:cNvPr id="3" name="İçerik Yer Tutucusu 2"/>
          <p:cNvSpPr>
            <a:spLocks noGrp="1"/>
          </p:cNvSpPr>
          <p:nvPr>
            <p:ph idx="1"/>
          </p:nvPr>
        </p:nvSpPr>
        <p:spPr/>
        <p:txBody>
          <a:bodyPr/>
          <a:lstStyle/>
          <a:p>
            <a:r>
              <a:rPr lang="tr-TR" dirty="0" smtClean="0"/>
              <a:t>Tüm hazırlığını tamamlamış yararlanıcıların Türkiye’den çıkmadan önce web sayfamızda da yer alan evrakları belirtilen şekilde dosyalamış olarak   </a:t>
            </a:r>
            <a:r>
              <a:rPr lang="tr-TR" b="1" dirty="0" smtClean="0">
                <a:solidFill>
                  <a:srgbClr val="FF0000"/>
                </a:solidFill>
              </a:rPr>
              <a:t>en az 15 gün önceden </a:t>
            </a:r>
            <a:r>
              <a:rPr lang="tr-TR" dirty="0" smtClean="0"/>
              <a:t>AB Ofisine teslim etmesi, ayrıca bölümüne Erasmus faaliyeti yapıyor olacağını belirten bir dilekçeyi bırakmış olmaları gerekmektedir. </a:t>
            </a:r>
          </a:p>
          <a:p>
            <a:r>
              <a:rPr lang="tr-TR" dirty="0" smtClean="0"/>
              <a:t>Dosya teslimi yapan yararlanıcılar için ücretsiz Online Dil Sınavı (OLS) ve kursu tanımlanmaktadır. Dil sınavını yapmak zorunlu olup, kurstan yararlanmak tercihidir.</a:t>
            </a:r>
          </a:p>
          <a:p>
            <a:r>
              <a:rPr lang="tr-TR" dirty="0"/>
              <a:t>Erasmus+ döneminde daha çok kişinin dil </a:t>
            </a:r>
            <a:r>
              <a:rPr lang="tr-TR" dirty="0" smtClean="0"/>
              <a:t>becerilerini geliştirilmesi</a:t>
            </a:r>
            <a:r>
              <a:rPr lang="tr-TR" dirty="0"/>
              <a:t>, yapılan hareketliliğin kalitesinin artırılabilmesi ve hareketliliğin olumlu etkilerinin ölçülebilmesi için OLS sistemi geliştirilmiştir</a:t>
            </a:r>
            <a:r>
              <a:rPr lang="tr-TR" dirty="0" smtClean="0"/>
              <a:t>. </a:t>
            </a:r>
            <a:r>
              <a:rPr lang="tr-TR" dirty="0"/>
              <a:t>1 Ocak 2015 tarihinden itibaren uzun dönemli hareketlilikler için dil sınavları zorunlu hale getirilmiştir.</a:t>
            </a:r>
          </a:p>
          <a:p>
            <a:endParaRPr lang="tr-TR" dirty="0"/>
          </a:p>
          <a:p>
            <a:endParaRPr lang="tr-TR" dirty="0" smtClean="0"/>
          </a:p>
          <a:p>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YTU Avrupa Birliği Ofisi</a:t>
            </a:r>
            <a:endParaRPr lang="tr-TR"/>
          </a:p>
        </p:txBody>
      </p:sp>
    </p:spTree>
    <p:extLst>
      <p:ext uri="{BB962C8B-B14F-4D97-AF65-F5344CB8AC3E}">
        <p14:creationId xmlns:p14="http://schemas.microsoft.com/office/powerpoint/2010/main" val="3182443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73731"/>
            <a:ext cx="8596668" cy="1320800"/>
          </a:xfrm>
        </p:spPr>
        <p:txBody>
          <a:bodyPr>
            <a:normAutofit fontScale="90000"/>
          </a:bodyPr>
          <a:lstStyle/>
          <a:p>
            <a:r>
              <a:rPr lang="tr-TR" sz="4000" dirty="0"/>
              <a:t>Faaliyet öncesi hazırlıklar</a:t>
            </a:r>
            <a:r>
              <a:rPr lang="tr-TR" sz="4000" dirty="0" smtClean="0"/>
              <a:t/>
            </a:r>
            <a:br>
              <a:rPr lang="tr-TR" sz="4000" dirty="0" smtClean="0"/>
            </a:br>
            <a:r>
              <a:rPr lang="tr-TR" sz="3100" dirty="0" smtClean="0"/>
              <a:t>OLS </a:t>
            </a:r>
            <a:r>
              <a:rPr lang="tr-TR" sz="3100" dirty="0"/>
              <a:t>Online </a:t>
            </a:r>
            <a:r>
              <a:rPr lang="tr-TR" sz="3100" dirty="0" err="1"/>
              <a:t>Linguistic</a:t>
            </a:r>
            <a:r>
              <a:rPr lang="tr-TR" sz="3100" dirty="0"/>
              <a:t> </a:t>
            </a:r>
            <a:r>
              <a:rPr lang="tr-TR" sz="3100" dirty="0" err="1"/>
              <a:t>Support</a:t>
            </a:r>
            <a:r>
              <a:rPr lang="tr-TR" sz="3100" dirty="0"/>
              <a:t>-Çevrimiçi Dil Desteği</a:t>
            </a:r>
            <a:r>
              <a:rPr lang="tr-TR" dirty="0"/>
              <a:t/>
            </a:r>
            <a:br>
              <a:rPr lang="tr-TR" dirty="0"/>
            </a:br>
            <a:endParaRPr lang="tr-TR" dirty="0"/>
          </a:p>
        </p:txBody>
      </p:sp>
      <p:sp>
        <p:nvSpPr>
          <p:cNvPr id="3" name="İçerik Yer Tutucusu 2"/>
          <p:cNvSpPr>
            <a:spLocks noGrp="1"/>
          </p:cNvSpPr>
          <p:nvPr>
            <p:ph idx="1"/>
          </p:nvPr>
        </p:nvSpPr>
        <p:spPr>
          <a:xfrm>
            <a:off x="677334" y="1463902"/>
            <a:ext cx="8675672" cy="4057332"/>
          </a:xfrm>
        </p:spPr>
        <p:txBody>
          <a:bodyPr>
            <a:noAutofit/>
          </a:bodyPr>
          <a:lstStyle/>
          <a:p>
            <a:r>
              <a:rPr lang="tr-TR" sz="1600" b="1" dirty="0" smtClean="0"/>
              <a:t>OLS </a:t>
            </a:r>
            <a:r>
              <a:rPr lang="tr-TR" sz="1600" b="1" dirty="0"/>
              <a:t>Sınavından Nasıl Faydalanacağız?</a:t>
            </a:r>
          </a:p>
          <a:p>
            <a:r>
              <a:rPr lang="tr-TR" sz="1600" dirty="0"/>
              <a:t>Öğrenci hareketliliğine </a:t>
            </a:r>
            <a:r>
              <a:rPr lang="tr-TR" sz="1600" dirty="0" smtClean="0"/>
              <a:t>katılacak </a:t>
            </a:r>
            <a:r>
              <a:rPr lang="tr-TR" sz="1600" dirty="0"/>
              <a:t>ve </a:t>
            </a:r>
            <a:r>
              <a:rPr lang="tr-TR" sz="1600" dirty="0" smtClean="0"/>
              <a:t>eğitim </a:t>
            </a:r>
            <a:r>
              <a:rPr lang="tr-TR" sz="1600" dirty="0"/>
              <a:t>veya çalışma dili olarak çevrimiçi sistemdeki dillerden birini kullanacak </a:t>
            </a:r>
            <a:r>
              <a:rPr lang="tr-TR" sz="1600" dirty="0" smtClean="0"/>
              <a:t>olan tüm </a:t>
            </a:r>
            <a:r>
              <a:rPr lang="tr-TR" sz="1600" dirty="0"/>
              <a:t>yararlanıcıların </a:t>
            </a:r>
            <a:r>
              <a:rPr lang="tr-TR" sz="1600" dirty="0" smtClean="0"/>
              <a:t>e-postalarına </a:t>
            </a:r>
            <a:r>
              <a:rPr lang="tr-TR" sz="1600" dirty="0"/>
              <a:t>dil sınavı lisansları tahsis edilmektedir.</a:t>
            </a:r>
          </a:p>
          <a:p>
            <a:r>
              <a:rPr lang="tr-TR" sz="1600" dirty="0"/>
              <a:t>Bu tahsis neticesinde ise tüm </a:t>
            </a:r>
            <a:r>
              <a:rPr lang="tr-TR" sz="1600" dirty="0" smtClean="0"/>
              <a:t>yararlanıcılar (</a:t>
            </a:r>
            <a:r>
              <a:rPr lang="tr-TR" sz="1600" dirty="0"/>
              <a:t>anadilinde konuşanlar hariç) Erasmus+ </a:t>
            </a:r>
            <a:r>
              <a:rPr lang="tr-TR" sz="1600" dirty="0" smtClean="0"/>
              <a:t>hareketlilik faaliyetlerinin zorunlu </a:t>
            </a:r>
            <a:r>
              <a:rPr lang="tr-TR" sz="1600" dirty="0"/>
              <a:t>bir uygulaması </a:t>
            </a:r>
            <a:r>
              <a:rPr lang="tr-TR" sz="1600" dirty="0" smtClean="0"/>
              <a:t>olarak faaliyet öncesi </a:t>
            </a:r>
            <a:r>
              <a:rPr lang="tr-TR" sz="1600" dirty="0"/>
              <a:t>ve sonrasında çevrimiçi dil sınavına tabi tutulurlar. </a:t>
            </a:r>
          </a:p>
          <a:p>
            <a:pPr lvl="0"/>
            <a:r>
              <a:rPr lang="tr-TR" sz="1600" dirty="0"/>
              <a:t>Yararlanıcı yurtdışına çıkmadan önce ilk dil sınavını tamamlamalıdır</a:t>
            </a:r>
            <a:r>
              <a:rPr lang="tr-TR" sz="1600" dirty="0" smtClean="0"/>
              <a:t>.</a:t>
            </a:r>
          </a:p>
          <a:p>
            <a:pPr lvl="0"/>
            <a:r>
              <a:rPr lang="tr-TR" sz="1600" dirty="0" smtClean="0"/>
              <a:t>Dil </a:t>
            </a:r>
            <a:r>
              <a:rPr lang="tr-TR" sz="1600" dirty="0"/>
              <a:t>sınavı sonuçlarını sadece öğrencinin kendisi ve gönderen yükseköğretim kurumu görebilmektedir</a:t>
            </a:r>
            <a:r>
              <a:rPr lang="tr-TR" sz="1600" dirty="0" smtClean="0"/>
              <a:t>.</a:t>
            </a:r>
          </a:p>
          <a:p>
            <a:pPr lvl="0"/>
            <a:r>
              <a:rPr lang="tr-TR" sz="1600" dirty="0" smtClean="0"/>
              <a:t>Seviyeler Avrupa Ortak Yeterlikler Çerçevesine göre belirlenmiştir:</a:t>
            </a:r>
          </a:p>
          <a:p>
            <a:pPr lvl="0"/>
            <a:endParaRPr lang="tr-TR" sz="1600" dirty="0" smtClean="0"/>
          </a:p>
          <a:p>
            <a:pPr lvl="0"/>
            <a:endParaRPr lang="tr-TR" sz="1600" dirty="0"/>
          </a:p>
          <a:p>
            <a:pPr lvl="0"/>
            <a:r>
              <a:rPr lang="tr-TR" sz="1600" dirty="0"/>
              <a:t>Dil sınavı sonucunda A1-B1 arası sonuç alanlara sistem otomatik olarak dil kursu atamaktadır fakat B2-C2 seviyesi arasında sonuç alan öğrencilere ise yükseköğretim kurumu eğitim gördüğü dilde kurs tanımlayabilir.</a:t>
            </a:r>
          </a:p>
        </p:txBody>
      </p:sp>
      <p:sp>
        <p:nvSpPr>
          <p:cNvPr id="4" name="Altbilgi Yer Tutucusu 3"/>
          <p:cNvSpPr>
            <a:spLocks noGrp="1"/>
          </p:cNvSpPr>
          <p:nvPr>
            <p:ph type="ftr" sz="quarter" idx="11"/>
          </p:nvPr>
        </p:nvSpPr>
        <p:spPr/>
        <p:txBody>
          <a:bodyPr/>
          <a:lstStyle/>
          <a:p>
            <a:r>
              <a:rPr lang="tr-TR" dirty="0" smtClean="0"/>
              <a:t>YTU Avrupa Birliği Ofisi</a:t>
            </a: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3765848787"/>
              </p:ext>
            </p:extLst>
          </p:nvPr>
        </p:nvGraphicFramePr>
        <p:xfrm>
          <a:off x="951169" y="5012993"/>
          <a:ext cx="8128002" cy="370840"/>
        </p:xfrm>
        <a:graphic>
          <a:graphicData uri="http://schemas.openxmlformats.org/drawingml/2006/table">
            <a:tbl>
              <a:tblPr firstRow="1" bandRow="1">
                <a:tableStyleId>{5C22544A-7EE6-4342-B048-85BDC9FD1C3A}</a:tableStyleId>
              </a:tblPr>
              <a:tblGrid>
                <a:gridCol w="1354667"/>
                <a:gridCol w="1354667"/>
                <a:gridCol w="1354667"/>
                <a:gridCol w="1354667"/>
                <a:gridCol w="1354667"/>
                <a:gridCol w="1354667"/>
              </a:tblGrid>
              <a:tr h="370840">
                <a:tc>
                  <a:txBody>
                    <a:bodyPr/>
                    <a:lstStyle/>
                    <a:p>
                      <a:r>
                        <a:rPr lang="tr-TR" dirty="0" smtClean="0"/>
                        <a:t>A1</a:t>
                      </a:r>
                      <a:endParaRPr lang="tr-TR" dirty="0"/>
                    </a:p>
                  </a:txBody>
                  <a:tcPr/>
                </a:tc>
                <a:tc>
                  <a:txBody>
                    <a:bodyPr/>
                    <a:lstStyle/>
                    <a:p>
                      <a:r>
                        <a:rPr lang="tr-TR" dirty="0" smtClean="0"/>
                        <a:t>A2</a:t>
                      </a:r>
                      <a:endParaRPr lang="tr-TR" dirty="0"/>
                    </a:p>
                  </a:txBody>
                  <a:tcPr/>
                </a:tc>
                <a:tc>
                  <a:txBody>
                    <a:bodyPr/>
                    <a:lstStyle/>
                    <a:p>
                      <a:r>
                        <a:rPr lang="tr-TR" dirty="0" smtClean="0"/>
                        <a:t>B1</a:t>
                      </a:r>
                      <a:endParaRPr lang="tr-TR" dirty="0"/>
                    </a:p>
                  </a:txBody>
                  <a:tcPr/>
                </a:tc>
                <a:tc>
                  <a:txBody>
                    <a:bodyPr/>
                    <a:lstStyle/>
                    <a:p>
                      <a:r>
                        <a:rPr lang="tr-TR" dirty="0" smtClean="0"/>
                        <a:t>B2</a:t>
                      </a:r>
                      <a:endParaRPr lang="tr-TR" dirty="0"/>
                    </a:p>
                  </a:txBody>
                  <a:tcPr/>
                </a:tc>
                <a:tc>
                  <a:txBody>
                    <a:bodyPr/>
                    <a:lstStyle/>
                    <a:p>
                      <a:r>
                        <a:rPr lang="tr-TR" dirty="0" smtClean="0"/>
                        <a:t>C1</a:t>
                      </a:r>
                      <a:endParaRPr lang="tr-TR" dirty="0"/>
                    </a:p>
                  </a:txBody>
                  <a:tcPr/>
                </a:tc>
                <a:tc>
                  <a:txBody>
                    <a:bodyPr/>
                    <a:lstStyle/>
                    <a:p>
                      <a:r>
                        <a:rPr lang="tr-TR" dirty="0" smtClean="0"/>
                        <a:t>C2</a:t>
                      </a:r>
                      <a:endParaRPr lang="tr-TR" dirty="0"/>
                    </a:p>
                  </a:txBody>
                  <a:tcPr/>
                </a:tc>
              </a:tr>
            </a:tbl>
          </a:graphicData>
        </a:graphic>
      </p:graphicFrame>
    </p:spTree>
    <p:extLst>
      <p:ext uri="{BB962C8B-B14F-4D97-AF65-F5344CB8AC3E}">
        <p14:creationId xmlns:p14="http://schemas.microsoft.com/office/powerpoint/2010/main" val="1337751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847</TotalTime>
  <Words>1428</Words>
  <Application>Microsoft Office PowerPoint</Application>
  <PresentationFormat>Geniş ekran</PresentationFormat>
  <Paragraphs>160</Paragraphs>
  <Slides>17</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Trebuchet MS</vt:lpstr>
      <vt:lpstr>Wingdings</vt:lpstr>
      <vt:lpstr>Wingdings 3</vt:lpstr>
      <vt:lpstr>Kristal</vt:lpstr>
      <vt:lpstr>ERASMUS+ ÖĞRENCİ HAREKETLİLİĞİ Öğrenim Faaliyeti Yararlanıcı Bilgilendirme Sunumu 6 Nisan 2017</vt:lpstr>
      <vt:lpstr>Gündem</vt:lpstr>
      <vt:lpstr>Terimler</vt:lpstr>
      <vt:lpstr>Web sayfası, iletişim, duyurular </vt:lpstr>
      <vt:lpstr>Faaliyet öncesi hazırlıklar Ön araştırma-nomination-application </vt:lpstr>
      <vt:lpstr>Faaliyet öncesi hazırlıklar Evraklar-imzalar</vt:lpstr>
      <vt:lpstr>Faaliyet öncesi hazırlıklar Gidiş dosyası</vt:lpstr>
      <vt:lpstr>Faaliyet öncesi hazırlıklar Dosya teslimi-OLS</vt:lpstr>
      <vt:lpstr>Faaliyet öncesi hazırlıklar OLS Online Linguistic Support-Çevrimiçi Dil Desteği </vt:lpstr>
      <vt:lpstr>Faaliyet öncesi hazırlıklar OLS- İçerik</vt:lpstr>
      <vt:lpstr>Faaliyet öncesi hazırlıklar Pasaport-vize</vt:lpstr>
      <vt:lpstr>Faaliyet öncesi hazırlıklar Seyahat </vt:lpstr>
      <vt:lpstr>Faaliyet öncesi hazırlıklar Hibe</vt:lpstr>
      <vt:lpstr>Faaliyet boyunca hazırlıklar   </vt:lpstr>
      <vt:lpstr>Faaliyet sonrası hazırlıklar </vt:lpstr>
      <vt:lpstr>Hatırlatmalar</vt:lpstr>
      <vt:lpstr>Katılımınız için 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ÖĞRENCİ HAREKETLİLİĞİ Öğrenim ve Staj Faaliyeti Yararlanıcı Oryantasyon Sunumu 21 Mart 2016</dc:title>
  <dc:creator>Pencere</dc:creator>
  <cp:lastModifiedBy>ABOFISI-NURDAN</cp:lastModifiedBy>
  <cp:revision>62</cp:revision>
  <cp:lastPrinted>2017-04-05T12:07:00Z</cp:lastPrinted>
  <dcterms:created xsi:type="dcterms:W3CDTF">2016-03-04T06:58:02Z</dcterms:created>
  <dcterms:modified xsi:type="dcterms:W3CDTF">2017-04-06T08:30:17Z</dcterms:modified>
</cp:coreProperties>
</file>